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Raleway" pitchFamily="2" charset="0"/>
      <p:regular r:id="rId29"/>
      <p:bold r:id="rId30"/>
      <p:italic r:id="rId31"/>
      <p:boldItalic r:id="rId32"/>
    </p:embeddedFont>
    <p:embeddedFont>
      <p:font typeface="Raleway Bold"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135"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tasteeducation.com"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hyperlink" Target="https://www.foodafactoflife.org.uk" TargetMode="External"/><Relationship Id="rId3" Type="http://schemas.openxmlformats.org/officeDocument/2006/relationships/image" Target="../media/image4.png"/><Relationship Id="rId7" Type="http://schemas.openxmlformats.org/officeDocument/2006/relationships/image" Target="../media/image37.png"/><Relationship Id="rId12" Type="http://schemas.openxmlformats.org/officeDocument/2006/relationships/hyperlink" Target="https://www.foodafactoflife.org.uk/3-5-years/food-commodities-3-5-year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hyperlink" Target="https://www.foodafactoflife.org.uk/3-5-years/where-food-comes-from-3-5-years/" TargetMode="External"/><Relationship Id="rId5" Type="http://schemas.openxmlformats.org/officeDocument/2006/relationships/image" Target="../media/image35.png"/><Relationship Id="rId10" Type="http://schemas.openxmlformats.org/officeDocument/2006/relationships/hyperlink" Target="https://www.foodafactoflife.org.uk/3-5-years/cooking-3-5-years/" TargetMode="External"/><Relationship Id="rId4" Type="http://schemas.openxmlformats.org/officeDocument/2006/relationships/image" Target="../media/image3.jpeg"/><Relationship Id="rId9" Type="http://schemas.openxmlformats.org/officeDocument/2006/relationships/hyperlink" Target="https://www.foodafactoflife.org.uk/3-5-years/healthy-eating-3-5-year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9.sv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hyperlink" Target="https://www.nutrition.org.uk/nutrition-for/toddlers-and-pre-school/" TargetMode="External"/><Relationship Id="rId5" Type="http://schemas.openxmlformats.org/officeDocument/2006/relationships/image" Target="../media/image38.png"/><Relationship Id="rId10" Type="http://schemas.openxmlformats.org/officeDocument/2006/relationships/image" Target="../media/image39.png"/><Relationship Id="rId4" Type="http://schemas.openxmlformats.org/officeDocument/2006/relationships/hyperlink" Target="https://www.betterstartbradford.org.uk/campaigns/health-nutrition-resources/" TargetMode="External"/><Relationship Id="rId9" Type="http://schemas.openxmlformats.org/officeDocument/2006/relationships/hyperlink" Target="https://www.nhs.uk/best-start-in-life/baby/recipes-and-meal-idea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eg"/><Relationship Id="rId7" Type="http://schemas.openxmlformats.org/officeDocument/2006/relationships/hyperlink" Target="https://50thingstodo.org/professionals/practitioners-EYFS" TargetMode="External"/><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svg"/><Relationship Id="rId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s://bradford.50thingstodo.org/app/os#!/welcom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youthsporttrust.org/school-support/free-resources/healthy-movers-digital-resource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hyperlink" Target="https://www.betterstartbradford.org.uk/campaigns/enjoying-the-outdoors-together/" TargetMode="External"/><Relationship Id="rId13" Type="http://schemas.openxmlformats.org/officeDocument/2006/relationships/hyperlink" Target="https://bradford2025.co.uk/programme/play/" TargetMode="External"/><Relationship Id="rId3" Type="http://schemas.openxmlformats.org/officeDocument/2006/relationships/image" Target="../media/image3.jpeg"/><Relationship Id="rId7" Type="http://schemas.openxmlformats.org/officeDocument/2006/relationships/image" Target="../media/image47.png"/><Relationship Id="rId12"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canva.com/design/DAGzDnb069M/9NswyHKr5k9_JCrOF-sKzA/edit" TargetMode="External"/><Relationship Id="rId11" Type="http://schemas.openxmlformats.org/officeDocument/2006/relationships/image" Target="../media/image9.svg"/><Relationship Id="rId5" Type="http://schemas.openxmlformats.org/officeDocument/2006/relationships/image" Target="../media/image46.png"/><Relationship Id="rId10" Type="http://schemas.openxmlformats.org/officeDocument/2006/relationships/image" Target="../media/image8.png"/><Relationship Id="rId4" Type="http://schemas.openxmlformats.org/officeDocument/2006/relationships/hyperlink" Target="https://www.youtube.com/watch?v=S4a22_AG7oU" TargetMode="External"/><Relationship Id="rId9" Type="http://schemas.openxmlformats.org/officeDocument/2006/relationships/image" Target="../media/image48.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www.foundationyears.org.uk/2024/09/safer-sleeping-practices-for-early-years-educator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www.youtube.com/watch?v=B4dZKQX6Zhk"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jpeg"/><Relationship Id="rId7" Type="http://schemas.openxmlformats.org/officeDocument/2006/relationships/image" Target="../media/image52.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svg"/><Relationship Id="rId5" Type="http://schemas.openxmlformats.org/officeDocument/2006/relationships/hyperlink" Target="https://www.lullabytrust.org.uk/professionals-hub/professionals-resources/" TargetMode="Externa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s://www.lullabytrust.org.uk/baby-safety/safer-sleep-informatio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55.png"/><Relationship Id="rId12"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lullabytrust.org.uk/baby-safety/safer-sleep-information/safer-sleep-overview/" TargetMode="External"/><Relationship Id="rId11" Type="http://schemas.openxmlformats.org/officeDocument/2006/relationships/hyperlink" Target="https://www.nhs.uk/baby/caring-for-a-newborn/helping-your-baby-to-sleep/" TargetMode="External"/><Relationship Id="rId5" Type="http://schemas.openxmlformats.org/officeDocument/2006/relationships/image" Target="../media/image54.png"/><Relationship Id="rId10" Type="http://schemas.openxmlformats.org/officeDocument/2006/relationships/image" Target="../media/image4.png"/><Relationship Id="rId4" Type="http://schemas.openxmlformats.org/officeDocument/2006/relationships/hyperlink" Target="https://www.togethertrust.org.uk/sleep-tight-bradford-and-craven" TargetMode="External"/><Relationship Id="rId9"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s://help-for-early-years-providers.education.gov.uk/support-for-practitioners/early-years-practitioner-wellbeing-support"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hyperlink" Target="https://www.annafreud.org/resources/under-fives-wellbeing/early-years-staff-wellbeing-a-resource-for-managers-and-teams/" TargetMode="External"/><Relationship Id="rId3" Type="http://schemas.openxmlformats.org/officeDocument/2006/relationships/image" Target="../media/image3.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4.png"/><Relationship Id="rId4" Type="http://schemas.openxmlformats.org/officeDocument/2006/relationships/hyperlink" Target="https://homestartbradford.co.uk/get-support/" TargetMode="External"/><Relationship Id="rId9"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hyperlink" Target="https://babyweek.co.uk/bradford/"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betterstartbradford.org.uk/baby-week-bradford/baby-week-bradford-2025/baby-week-bradford-promotional-resources-2025/" TargetMode="External"/><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jpeg"/><Relationship Id="rId7" Type="http://schemas.openxmlformats.org/officeDocument/2006/relationships/image" Target="../media/image23.png"/><Relationship Id="rId12"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bbc.co.uk/tiny-happy-people/articles/zs9q6rd" TargetMode="External"/><Relationship Id="rId11" Type="http://schemas.openxmlformats.org/officeDocument/2006/relationships/image" Target="../media/image8.png"/><Relationship Id="rId5" Type="http://schemas.openxmlformats.org/officeDocument/2006/relationships/image" Target="../media/image22.png"/><Relationship Id="rId10" Type="http://schemas.openxmlformats.org/officeDocument/2006/relationships/hyperlink" Target="https://www.bbc.co.uk/tiny-happy-people/bonding" TargetMode="External"/><Relationship Id="rId4" Type="http://schemas.openxmlformats.org/officeDocument/2006/relationships/image" Target="../media/image4.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hyperlink" Target="https://story-project.co.uk/bradford-baby-week/" TargetMode="External"/><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centreforearlychildhood.org/help-resources/the-explainer-series/" TargetMode="External"/><Relationship Id="rId3" Type="http://schemas.openxmlformats.org/officeDocument/2006/relationships/image" Target="../media/image3.jpeg"/><Relationship Id="rId7"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betterstartbradford.org.uk/moments-that-matter/" TargetMode="External"/><Relationship Id="rId11" Type="http://schemas.openxmlformats.org/officeDocument/2006/relationships/hyperlink" Target="https://www.bbc.co.uk/tiny-happy-people" TargetMode="External"/><Relationship Id="rId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hyperlink" Target="https://www.betterstartbradford.org.uk/biglittlemoments/" TargetMode="External"/><Relationship Id="rId9" Type="http://schemas.openxmlformats.org/officeDocument/2006/relationships/image" Target="../media/image9.sv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533171" y="6598576"/>
            <a:ext cx="5754829" cy="3688424"/>
            <a:chOff x="0" y="0"/>
            <a:chExt cx="7892434" cy="5058472"/>
          </a:xfrm>
        </p:grpSpPr>
        <p:sp>
          <p:nvSpPr>
            <p:cNvPr id="3" name="Freeform 3"/>
            <p:cNvSpPr/>
            <p:nvPr/>
          </p:nvSpPr>
          <p:spPr>
            <a:xfrm>
              <a:off x="0" y="0"/>
              <a:ext cx="7892415" cy="5058410"/>
            </a:xfrm>
            <a:custGeom>
              <a:avLst/>
              <a:gdLst/>
              <a:ahLst/>
              <a:cxnLst/>
              <a:rect l="l" t="t" r="r" b="b"/>
              <a:pathLst>
                <a:path w="7892415" h="5058410">
                  <a:moveTo>
                    <a:pt x="0" y="0"/>
                  </a:moveTo>
                  <a:lnTo>
                    <a:pt x="7892415" y="0"/>
                  </a:lnTo>
                  <a:lnTo>
                    <a:pt x="7892415" y="5058410"/>
                  </a:lnTo>
                  <a:lnTo>
                    <a:pt x="0" y="5058410"/>
                  </a:lnTo>
                  <a:lnTo>
                    <a:pt x="0" y="0"/>
                  </a:lnTo>
                  <a:close/>
                </a:path>
              </a:pathLst>
            </a:custGeom>
            <a:blipFill>
              <a:blip r:embed="rId2"/>
              <a:stretch>
                <a:fillRect b="-1"/>
              </a:stretch>
            </a:blipFill>
          </p:spPr>
          <p:txBody>
            <a:bodyPr/>
            <a:lstStyle/>
            <a:p>
              <a:endParaRPr lang="en-GB"/>
            </a:p>
          </p:txBody>
        </p:sp>
      </p:grpSp>
      <p:grpSp>
        <p:nvGrpSpPr>
          <p:cNvPr id="4" name="Group 4"/>
          <p:cNvGrpSpPr>
            <a:grpSpLocks noChangeAspect="1"/>
          </p:cNvGrpSpPr>
          <p:nvPr/>
        </p:nvGrpSpPr>
        <p:grpSpPr>
          <a:xfrm>
            <a:off x="-19050" y="0"/>
            <a:ext cx="6654037" cy="4321148"/>
            <a:chOff x="0" y="0"/>
            <a:chExt cx="8872050" cy="5761530"/>
          </a:xfrm>
        </p:grpSpPr>
        <p:sp>
          <p:nvSpPr>
            <p:cNvPr id="5" name="Freeform 5"/>
            <p:cNvSpPr/>
            <p:nvPr/>
          </p:nvSpPr>
          <p:spPr>
            <a:xfrm>
              <a:off x="0" y="0"/>
              <a:ext cx="8872093" cy="5761482"/>
            </a:xfrm>
            <a:custGeom>
              <a:avLst/>
              <a:gdLst/>
              <a:ahLst/>
              <a:cxnLst/>
              <a:rect l="l" t="t" r="r" b="b"/>
              <a:pathLst>
                <a:path w="8872093" h="5761482">
                  <a:moveTo>
                    <a:pt x="0" y="0"/>
                  </a:moveTo>
                  <a:lnTo>
                    <a:pt x="8872093" y="0"/>
                  </a:lnTo>
                  <a:lnTo>
                    <a:pt x="8872093" y="5761482"/>
                  </a:lnTo>
                  <a:lnTo>
                    <a:pt x="0" y="5761482"/>
                  </a:lnTo>
                  <a:lnTo>
                    <a:pt x="0" y="0"/>
                  </a:lnTo>
                  <a:close/>
                </a:path>
              </a:pathLst>
            </a:custGeom>
            <a:blipFill>
              <a:blip r:embed="rId3"/>
              <a:stretch>
                <a:fillRect/>
              </a:stretch>
            </a:blipFill>
          </p:spPr>
          <p:txBody>
            <a:bodyPr/>
            <a:lstStyle/>
            <a:p>
              <a:endParaRPr lang="en-GB"/>
            </a:p>
          </p:txBody>
        </p:sp>
      </p:grpSp>
      <p:sp>
        <p:nvSpPr>
          <p:cNvPr id="6" name="TextBox 6"/>
          <p:cNvSpPr txBox="1"/>
          <p:nvPr/>
        </p:nvSpPr>
        <p:spPr>
          <a:xfrm>
            <a:off x="2377440" y="7561927"/>
            <a:ext cx="13533120" cy="500137"/>
          </a:xfrm>
          <a:prstGeom prst="rect">
            <a:avLst/>
          </a:prstGeom>
        </p:spPr>
        <p:txBody>
          <a:bodyPr lIns="0" tIns="0" rIns="0" bIns="0" rtlCol="0" anchor="t">
            <a:spAutoFit/>
          </a:bodyPr>
          <a:lstStyle/>
          <a:p>
            <a:pPr algn="ctr">
              <a:lnSpc>
                <a:spcPts val="3888"/>
              </a:lnSpc>
            </a:pPr>
            <a:r>
              <a:rPr lang="en-US" sz="3600" dirty="0">
                <a:solidFill>
                  <a:srgbClr val="EF509C"/>
                </a:solidFill>
                <a:latin typeface="Raleway"/>
                <a:ea typeface="Raleway"/>
                <a:cs typeface="Raleway"/>
                <a:sym typeface="Raleway"/>
              </a:rPr>
              <a:t>The Living Well Team </a:t>
            </a:r>
          </a:p>
        </p:txBody>
      </p:sp>
      <p:grpSp>
        <p:nvGrpSpPr>
          <p:cNvPr id="7" name="Group 7"/>
          <p:cNvGrpSpPr/>
          <p:nvPr/>
        </p:nvGrpSpPr>
        <p:grpSpPr>
          <a:xfrm>
            <a:off x="2056184" y="3162910"/>
            <a:ext cx="14175632" cy="4729277"/>
            <a:chOff x="0" y="0"/>
            <a:chExt cx="18900843" cy="6305702"/>
          </a:xfrm>
        </p:grpSpPr>
        <p:sp>
          <p:nvSpPr>
            <p:cNvPr id="8" name="Freeform 8"/>
            <p:cNvSpPr/>
            <p:nvPr/>
          </p:nvSpPr>
          <p:spPr>
            <a:xfrm>
              <a:off x="0" y="0"/>
              <a:ext cx="18900843" cy="6305702"/>
            </a:xfrm>
            <a:custGeom>
              <a:avLst/>
              <a:gdLst/>
              <a:ahLst/>
              <a:cxnLst/>
              <a:rect l="l" t="t" r="r" b="b"/>
              <a:pathLst>
                <a:path w="18900843" h="6305702">
                  <a:moveTo>
                    <a:pt x="0" y="0"/>
                  </a:moveTo>
                  <a:lnTo>
                    <a:pt x="18900843" y="0"/>
                  </a:lnTo>
                  <a:lnTo>
                    <a:pt x="18900843" y="6305702"/>
                  </a:lnTo>
                  <a:lnTo>
                    <a:pt x="0" y="6305702"/>
                  </a:lnTo>
                  <a:close/>
                </a:path>
              </a:pathLst>
            </a:custGeom>
            <a:solidFill>
              <a:srgbClr val="000000">
                <a:alpha val="0"/>
              </a:srgbClr>
            </a:solidFill>
          </p:spPr>
          <p:txBody>
            <a:bodyPr/>
            <a:lstStyle/>
            <a:p>
              <a:endParaRPr lang="en-GB"/>
            </a:p>
          </p:txBody>
        </p:sp>
        <p:sp>
          <p:nvSpPr>
            <p:cNvPr id="9" name="TextBox 9"/>
            <p:cNvSpPr txBox="1"/>
            <p:nvPr/>
          </p:nvSpPr>
          <p:spPr>
            <a:xfrm>
              <a:off x="0" y="66675"/>
              <a:ext cx="18900843" cy="6239027"/>
            </a:xfrm>
            <a:prstGeom prst="rect">
              <a:avLst/>
            </a:prstGeom>
          </p:spPr>
          <p:txBody>
            <a:bodyPr lIns="0" tIns="0" rIns="0" bIns="0" rtlCol="0" anchor="b"/>
            <a:lstStyle/>
            <a:p>
              <a:pPr algn="ctr">
                <a:lnSpc>
                  <a:spcPts val="6480"/>
                </a:lnSpc>
              </a:pPr>
              <a:r>
                <a:rPr lang="en-US" sz="6000" b="1" dirty="0">
                  <a:solidFill>
                    <a:srgbClr val="FAD430"/>
                  </a:solidFill>
                  <a:latin typeface="Raleway Bold"/>
                  <a:ea typeface="Raleway Bold"/>
                  <a:cs typeface="Raleway Bold"/>
                  <a:sym typeface="Raleway Bold"/>
                </a:rPr>
                <a:t>Bringing Your Own Baby Week To Life</a:t>
              </a:r>
            </a:p>
            <a:p>
              <a:pPr algn="ctr">
                <a:lnSpc>
                  <a:spcPts val="6480"/>
                </a:lnSpc>
              </a:pPr>
              <a:endParaRPr lang="en-US" sz="6000" b="1" dirty="0">
                <a:solidFill>
                  <a:srgbClr val="FAD430"/>
                </a:solidFill>
                <a:latin typeface="Raleway Bold"/>
                <a:ea typeface="Raleway Bold"/>
                <a:cs typeface="Raleway Bold"/>
                <a:sym typeface="Raleway Bold"/>
              </a:endParaRPr>
            </a:p>
            <a:p>
              <a:pPr algn="ctr">
                <a:lnSpc>
                  <a:spcPts val="6480"/>
                </a:lnSpc>
              </a:pPr>
              <a:endParaRPr lang="en-US" sz="6000" b="1" dirty="0">
                <a:solidFill>
                  <a:srgbClr val="FAD430"/>
                </a:solidFill>
                <a:latin typeface="Raleway Bold"/>
                <a:ea typeface="Raleway Bold"/>
                <a:cs typeface="Raleway Bold"/>
                <a:sym typeface="Raleway Bold"/>
              </a:endParaRPr>
            </a:p>
            <a:p>
              <a:pPr algn="ctr">
                <a:lnSpc>
                  <a:spcPts val="6480"/>
                </a:lnSpc>
              </a:pPr>
              <a:r>
                <a:rPr lang="en-US" sz="6000" b="1" dirty="0">
                  <a:solidFill>
                    <a:srgbClr val="FFFFFF"/>
                  </a:solidFill>
                  <a:latin typeface="Raleway Bold"/>
                  <a:ea typeface="Raleway Bold"/>
                  <a:cs typeface="Raleway Bold"/>
                  <a:sym typeface="Raleway Bold"/>
                </a:rPr>
                <a:t>h</a:t>
              </a:r>
            </a:p>
            <a:p>
              <a:pPr algn="ctr">
                <a:lnSpc>
                  <a:spcPts val="5184"/>
                </a:lnSpc>
              </a:pPr>
              <a:r>
                <a:rPr lang="en-US" sz="4800" b="1" dirty="0">
                  <a:solidFill>
                    <a:srgbClr val="00B0F0"/>
                  </a:solidFill>
                  <a:latin typeface="Raleway Bold"/>
                  <a:ea typeface="Raleway Bold"/>
                  <a:cs typeface="Raleway Bold"/>
                  <a:sym typeface="Raleway Bold"/>
                </a:rPr>
                <a:t>Caring for you, Caring for baby </a:t>
              </a:r>
            </a:p>
            <a:p>
              <a:pPr algn="ctr">
                <a:lnSpc>
                  <a:spcPts val="3888"/>
                </a:lnSpc>
              </a:pPr>
              <a:endParaRPr lang="en-US" sz="4800" b="1" dirty="0">
                <a:solidFill>
                  <a:srgbClr val="00B0F0"/>
                </a:solidFill>
                <a:latin typeface="Raleway Bold"/>
                <a:ea typeface="Raleway Bold"/>
                <a:cs typeface="Raleway Bold"/>
                <a:sym typeface="Raleway Bold"/>
              </a:endParaRPr>
            </a:p>
          </p:txBody>
        </p:sp>
      </p:grpSp>
      <p:grpSp>
        <p:nvGrpSpPr>
          <p:cNvPr id="10" name="Group 10"/>
          <p:cNvGrpSpPr>
            <a:grpSpLocks noChangeAspect="1"/>
          </p:cNvGrpSpPr>
          <p:nvPr/>
        </p:nvGrpSpPr>
        <p:grpSpPr>
          <a:xfrm>
            <a:off x="15695578" y="77504"/>
            <a:ext cx="2286000" cy="1902393"/>
            <a:chOff x="0" y="0"/>
            <a:chExt cx="4440918" cy="3695700"/>
          </a:xfrm>
        </p:grpSpPr>
        <p:sp>
          <p:nvSpPr>
            <p:cNvPr id="11" name="Freeform 11"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4"/>
              <a:stretch>
                <a:fillRect r="-11102"/>
              </a:stretch>
            </a:blipFill>
          </p:spPr>
          <p:txBody>
            <a:bodyPr/>
            <a:lstStyle/>
            <a:p>
              <a:endParaRPr lang="en-GB"/>
            </a:p>
          </p:txBody>
        </p:sp>
      </p:grpSp>
      <p:grpSp>
        <p:nvGrpSpPr>
          <p:cNvPr id="12" name="Group 12"/>
          <p:cNvGrpSpPr>
            <a:grpSpLocks noChangeAspect="1"/>
          </p:cNvGrpSpPr>
          <p:nvPr/>
        </p:nvGrpSpPr>
        <p:grpSpPr>
          <a:xfrm>
            <a:off x="153211" y="7533352"/>
            <a:ext cx="2534775" cy="2534775"/>
            <a:chOff x="0" y="0"/>
            <a:chExt cx="3379700" cy="3379700"/>
          </a:xfrm>
        </p:grpSpPr>
        <p:sp>
          <p:nvSpPr>
            <p:cNvPr id="13" name="Freeform 13" descr="Bradford - Baby Week"/>
            <p:cNvSpPr/>
            <p:nvPr/>
          </p:nvSpPr>
          <p:spPr>
            <a:xfrm>
              <a:off x="0" y="0"/>
              <a:ext cx="3379724" cy="3379724"/>
            </a:xfrm>
            <a:custGeom>
              <a:avLst/>
              <a:gdLst/>
              <a:ahLst/>
              <a:cxnLst/>
              <a:rect l="l" t="t" r="r" b="b"/>
              <a:pathLst>
                <a:path w="3379724" h="3379724">
                  <a:moveTo>
                    <a:pt x="0" y="0"/>
                  </a:moveTo>
                  <a:lnTo>
                    <a:pt x="3379724" y="0"/>
                  </a:lnTo>
                  <a:lnTo>
                    <a:pt x="3379724" y="3379724"/>
                  </a:lnTo>
                  <a:lnTo>
                    <a:pt x="0" y="3379724"/>
                  </a:lnTo>
                  <a:lnTo>
                    <a:pt x="0" y="0"/>
                  </a:lnTo>
                  <a:close/>
                </a:path>
              </a:pathLst>
            </a:custGeom>
            <a:blipFill>
              <a:blip r:embed="rId5"/>
              <a:stretch>
                <a:fillRect/>
              </a:stretch>
            </a:blipFill>
          </p:spPr>
          <p:txBody>
            <a:bodyPr/>
            <a:lstStyle/>
            <a:p>
              <a:endParaRPr lang="en-GB"/>
            </a:p>
          </p:txBody>
        </p:sp>
      </p:grpSp>
      <p:sp>
        <p:nvSpPr>
          <p:cNvPr id="14" name="Freeform 14"/>
          <p:cNvSpPr/>
          <p:nvPr/>
        </p:nvSpPr>
        <p:spPr>
          <a:xfrm>
            <a:off x="4633327" y="4495091"/>
            <a:ext cx="9021345" cy="1296818"/>
          </a:xfrm>
          <a:custGeom>
            <a:avLst/>
            <a:gdLst/>
            <a:ahLst/>
            <a:cxnLst/>
            <a:rect l="l" t="t" r="r" b="b"/>
            <a:pathLst>
              <a:path w="9021345" h="1296818">
                <a:moveTo>
                  <a:pt x="0" y="0"/>
                </a:moveTo>
                <a:lnTo>
                  <a:pt x="9021346" y="0"/>
                </a:lnTo>
                <a:lnTo>
                  <a:pt x="9021346" y="1296818"/>
                </a:lnTo>
                <a:lnTo>
                  <a:pt x="0" y="129681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FOOD </a:t>
              </a:r>
            </a:p>
          </p:txBody>
        </p:sp>
      </p:grpSp>
      <p:sp>
        <p:nvSpPr>
          <p:cNvPr id="5" name="Freeform 5"/>
          <p:cNvSpPr/>
          <p:nvPr/>
        </p:nvSpPr>
        <p:spPr>
          <a:xfrm rot="-10800000">
            <a:off x="10924789" y="5417820"/>
            <a:ext cx="7391120" cy="4934852"/>
          </a:xfrm>
          <a:custGeom>
            <a:avLst/>
            <a:gdLst/>
            <a:ahLst/>
            <a:cxnLst/>
            <a:rect l="l" t="t" r="r" b="b"/>
            <a:pathLst>
              <a:path w="7391120" h="4934852">
                <a:moveTo>
                  <a:pt x="0" y="0"/>
                </a:moveTo>
                <a:lnTo>
                  <a:pt x="7391120" y="0"/>
                </a:lnTo>
                <a:lnTo>
                  <a:pt x="7391120" y="4934852"/>
                </a:lnTo>
                <a:lnTo>
                  <a:pt x="0" y="4934852"/>
                </a:lnTo>
                <a:lnTo>
                  <a:pt x="0" y="0"/>
                </a:lnTo>
                <a:close/>
              </a:path>
            </a:pathLst>
          </a:custGeom>
          <a:blipFill>
            <a:blip r:embed="rId3">
              <a:extLst>
                <a:ext uri="{96DAC541-7B7A-43D3-8B79-37D633B846F1}">
                  <asvg:svgBlip xmlns:asvg="http://schemas.microsoft.com/office/drawing/2016/SVG/main" r:embed="rId4"/>
                </a:ext>
              </a:extLst>
            </a:blip>
            <a:stretch>
              <a:fillRect l="-30084" t="-94832"/>
            </a:stretch>
          </a:blipFill>
        </p:spPr>
        <p:txBody>
          <a:bodyPr/>
          <a:lstStyle/>
          <a:p>
            <a:endParaRPr lang="en-GB"/>
          </a:p>
        </p:txBody>
      </p:sp>
      <p:grpSp>
        <p:nvGrpSpPr>
          <p:cNvPr id="6" name="Group 6"/>
          <p:cNvGrpSpPr/>
          <p:nvPr/>
        </p:nvGrpSpPr>
        <p:grpSpPr>
          <a:xfrm>
            <a:off x="13981297" y="6358032"/>
            <a:ext cx="808331" cy="821550"/>
            <a:chOff x="0" y="0"/>
            <a:chExt cx="1077775" cy="1095400"/>
          </a:xfrm>
        </p:grpSpPr>
        <p:sp>
          <p:nvSpPr>
            <p:cNvPr id="7" name="Freeform 7"/>
            <p:cNvSpPr/>
            <p:nvPr/>
          </p:nvSpPr>
          <p:spPr>
            <a:xfrm>
              <a:off x="42728" y="38100"/>
              <a:ext cx="999972" cy="1021461"/>
            </a:xfrm>
            <a:custGeom>
              <a:avLst/>
              <a:gdLst/>
              <a:ahLst/>
              <a:cxnLst/>
              <a:rect l="l" t="t" r="r" b="b"/>
              <a:pathLst>
                <a:path w="999972" h="1021461">
                  <a:moveTo>
                    <a:pt x="0" y="510794"/>
                  </a:moveTo>
                  <a:cubicBezTo>
                    <a:pt x="0" y="228600"/>
                    <a:pt x="223893" y="0"/>
                    <a:pt x="500057" y="0"/>
                  </a:cubicBezTo>
                  <a:cubicBezTo>
                    <a:pt x="776221" y="0"/>
                    <a:pt x="999972" y="228600"/>
                    <a:pt x="999972" y="510794"/>
                  </a:cubicBezTo>
                  <a:cubicBezTo>
                    <a:pt x="999972" y="792988"/>
                    <a:pt x="776221" y="1021461"/>
                    <a:pt x="500057" y="1021461"/>
                  </a:cubicBezTo>
                  <a:cubicBezTo>
                    <a:pt x="223893" y="1021461"/>
                    <a:pt x="0" y="792861"/>
                    <a:pt x="0" y="510794"/>
                  </a:cubicBezTo>
                  <a:close/>
                </a:path>
              </a:pathLst>
            </a:custGeom>
            <a:solidFill>
              <a:srgbClr val="FAD430"/>
            </a:solidFill>
          </p:spPr>
          <p:txBody>
            <a:bodyPr/>
            <a:lstStyle/>
            <a:p>
              <a:endParaRPr lang="en-GB"/>
            </a:p>
          </p:txBody>
        </p:sp>
        <p:sp>
          <p:nvSpPr>
            <p:cNvPr id="8" name="Freeform 8"/>
            <p:cNvSpPr/>
            <p:nvPr/>
          </p:nvSpPr>
          <p:spPr>
            <a:xfrm>
              <a:off x="0" y="0"/>
              <a:ext cx="1084599" cy="1097788"/>
            </a:xfrm>
            <a:custGeom>
              <a:avLst/>
              <a:gdLst/>
              <a:ahLst/>
              <a:cxnLst/>
              <a:rect l="l" t="t" r="r" b="b"/>
              <a:pathLst>
                <a:path w="1084599" h="1097788">
                  <a:moveTo>
                    <a:pt x="0" y="548894"/>
                  </a:moveTo>
                  <a:cubicBezTo>
                    <a:pt x="0" y="250698"/>
                    <a:pt x="237709" y="0"/>
                    <a:pt x="542785" y="0"/>
                  </a:cubicBezTo>
                  <a:lnTo>
                    <a:pt x="542785" y="38100"/>
                  </a:lnTo>
                  <a:lnTo>
                    <a:pt x="542785" y="0"/>
                  </a:lnTo>
                  <a:cubicBezTo>
                    <a:pt x="847719" y="0"/>
                    <a:pt x="1084599" y="250698"/>
                    <a:pt x="1084599" y="548894"/>
                  </a:cubicBezTo>
                  <a:lnTo>
                    <a:pt x="1042700" y="548894"/>
                  </a:lnTo>
                  <a:lnTo>
                    <a:pt x="1084599" y="548894"/>
                  </a:lnTo>
                  <a:cubicBezTo>
                    <a:pt x="1084599" y="846963"/>
                    <a:pt x="847719" y="1097788"/>
                    <a:pt x="542643" y="1097788"/>
                  </a:cubicBezTo>
                  <a:lnTo>
                    <a:pt x="542643" y="1059688"/>
                  </a:lnTo>
                  <a:lnTo>
                    <a:pt x="542643" y="1097788"/>
                  </a:lnTo>
                  <a:cubicBezTo>
                    <a:pt x="237709" y="1097661"/>
                    <a:pt x="0" y="846963"/>
                    <a:pt x="0" y="548894"/>
                  </a:cubicBezTo>
                  <a:lnTo>
                    <a:pt x="42728" y="548894"/>
                  </a:lnTo>
                  <a:lnTo>
                    <a:pt x="85456" y="548894"/>
                  </a:lnTo>
                  <a:lnTo>
                    <a:pt x="42728" y="548894"/>
                  </a:lnTo>
                  <a:lnTo>
                    <a:pt x="0" y="548894"/>
                  </a:lnTo>
                  <a:moveTo>
                    <a:pt x="85456" y="548894"/>
                  </a:moveTo>
                  <a:cubicBezTo>
                    <a:pt x="85456" y="569976"/>
                    <a:pt x="66370" y="586994"/>
                    <a:pt x="42728" y="586994"/>
                  </a:cubicBezTo>
                  <a:cubicBezTo>
                    <a:pt x="19085" y="586994"/>
                    <a:pt x="0" y="569976"/>
                    <a:pt x="0" y="548894"/>
                  </a:cubicBezTo>
                  <a:cubicBezTo>
                    <a:pt x="0" y="527812"/>
                    <a:pt x="19085" y="510794"/>
                    <a:pt x="42728" y="510794"/>
                  </a:cubicBezTo>
                  <a:cubicBezTo>
                    <a:pt x="66370" y="510794"/>
                    <a:pt x="85456" y="527812"/>
                    <a:pt x="85456" y="548894"/>
                  </a:cubicBezTo>
                  <a:cubicBezTo>
                    <a:pt x="85456" y="814832"/>
                    <a:pt x="295391" y="1021461"/>
                    <a:pt x="542785" y="1021461"/>
                  </a:cubicBezTo>
                  <a:cubicBezTo>
                    <a:pt x="790179" y="1021461"/>
                    <a:pt x="999972" y="814832"/>
                    <a:pt x="999972" y="548894"/>
                  </a:cubicBezTo>
                  <a:cubicBezTo>
                    <a:pt x="999972" y="282956"/>
                    <a:pt x="790037" y="76200"/>
                    <a:pt x="542785" y="76200"/>
                  </a:cubicBezTo>
                  <a:lnTo>
                    <a:pt x="542785" y="38100"/>
                  </a:lnTo>
                  <a:lnTo>
                    <a:pt x="542785" y="76200"/>
                  </a:lnTo>
                  <a:cubicBezTo>
                    <a:pt x="295391" y="76200"/>
                    <a:pt x="85456" y="282829"/>
                    <a:pt x="85456" y="548894"/>
                  </a:cubicBezTo>
                  <a:close/>
                </a:path>
              </a:pathLst>
            </a:custGeom>
            <a:solidFill>
              <a:srgbClr val="00B0F0"/>
            </a:solidFill>
          </p:spPr>
          <p:txBody>
            <a:bodyPr/>
            <a:lstStyle/>
            <a:p>
              <a:endParaRPr lang="en-GB"/>
            </a:p>
          </p:txBody>
        </p:sp>
      </p:grpSp>
      <p:grpSp>
        <p:nvGrpSpPr>
          <p:cNvPr id="9" name="Group 9"/>
          <p:cNvGrpSpPr/>
          <p:nvPr/>
        </p:nvGrpSpPr>
        <p:grpSpPr>
          <a:xfrm>
            <a:off x="12712594" y="9668532"/>
            <a:ext cx="458874" cy="489448"/>
            <a:chOff x="0" y="0"/>
            <a:chExt cx="611832" cy="652598"/>
          </a:xfrm>
        </p:grpSpPr>
        <p:sp>
          <p:nvSpPr>
            <p:cNvPr id="10" name="Freeform 10"/>
            <p:cNvSpPr/>
            <p:nvPr/>
          </p:nvSpPr>
          <p:spPr>
            <a:xfrm>
              <a:off x="19050" y="19050"/>
              <a:ext cx="577215" cy="615569"/>
            </a:xfrm>
            <a:custGeom>
              <a:avLst/>
              <a:gdLst/>
              <a:ahLst/>
              <a:cxnLst/>
              <a:rect l="l" t="t" r="r" b="b"/>
              <a:pathLst>
                <a:path w="577215" h="615569">
                  <a:moveTo>
                    <a:pt x="0" y="307848"/>
                  </a:moveTo>
                  <a:cubicBezTo>
                    <a:pt x="0" y="137795"/>
                    <a:pt x="129159" y="0"/>
                    <a:pt x="288544" y="0"/>
                  </a:cubicBezTo>
                  <a:cubicBezTo>
                    <a:pt x="447929" y="0"/>
                    <a:pt x="577215" y="137795"/>
                    <a:pt x="577215" y="307848"/>
                  </a:cubicBezTo>
                  <a:cubicBezTo>
                    <a:pt x="577215" y="477901"/>
                    <a:pt x="447929" y="615569"/>
                    <a:pt x="288544" y="615569"/>
                  </a:cubicBezTo>
                  <a:cubicBezTo>
                    <a:pt x="129159" y="615569"/>
                    <a:pt x="0" y="477774"/>
                    <a:pt x="0" y="307848"/>
                  </a:cubicBezTo>
                  <a:close/>
                </a:path>
              </a:pathLst>
            </a:custGeom>
            <a:solidFill>
              <a:srgbClr val="FAD430"/>
            </a:solidFill>
          </p:spPr>
          <p:txBody>
            <a:bodyPr/>
            <a:lstStyle/>
            <a:p>
              <a:endParaRPr lang="en-GB"/>
            </a:p>
          </p:txBody>
        </p:sp>
        <p:sp>
          <p:nvSpPr>
            <p:cNvPr id="11" name="Freeform 11"/>
            <p:cNvSpPr/>
            <p:nvPr/>
          </p:nvSpPr>
          <p:spPr>
            <a:xfrm>
              <a:off x="0" y="0"/>
              <a:ext cx="615315" cy="653796"/>
            </a:xfrm>
            <a:custGeom>
              <a:avLst/>
              <a:gdLst/>
              <a:ahLst/>
              <a:cxnLst/>
              <a:rect l="l" t="t" r="r" b="b"/>
              <a:pathLst>
                <a:path w="615315" h="653796">
                  <a:moveTo>
                    <a:pt x="0" y="326898"/>
                  </a:moveTo>
                  <a:cubicBezTo>
                    <a:pt x="0" y="147574"/>
                    <a:pt x="136652" y="0"/>
                    <a:pt x="307594" y="0"/>
                  </a:cubicBezTo>
                  <a:lnTo>
                    <a:pt x="307594" y="19050"/>
                  </a:lnTo>
                  <a:lnTo>
                    <a:pt x="307594" y="0"/>
                  </a:lnTo>
                  <a:cubicBezTo>
                    <a:pt x="478663" y="0"/>
                    <a:pt x="615315" y="147574"/>
                    <a:pt x="615315" y="326898"/>
                  </a:cubicBezTo>
                  <a:lnTo>
                    <a:pt x="596265" y="326898"/>
                  </a:lnTo>
                  <a:lnTo>
                    <a:pt x="615315" y="326898"/>
                  </a:lnTo>
                  <a:cubicBezTo>
                    <a:pt x="615315" y="506222"/>
                    <a:pt x="478663" y="653796"/>
                    <a:pt x="307721" y="653796"/>
                  </a:cubicBezTo>
                  <a:lnTo>
                    <a:pt x="307721" y="634746"/>
                  </a:lnTo>
                  <a:lnTo>
                    <a:pt x="307721" y="653796"/>
                  </a:lnTo>
                  <a:cubicBezTo>
                    <a:pt x="136652" y="653669"/>
                    <a:pt x="0" y="506222"/>
                    <a:pt x="0" y="326898"/>
                  </a:cubicBezTo>
                  <a:lnTo>
                    <a:pt x="19050" y="326898"/>
                  </a:lnTo>
                  <a:lnTo>
                    <a:pt x="38100" y="326898"/>
                  </a:lnTo>
                  <a:lnTo>
                    <a:pt x="19050" y="326898"/>
                  </a:lnTo>
                  <a:lnTo>
                    <a:pt x="0" y="326898"/>
                  </a:lnTo>
                  <a:moveTo>
                    <a:pt x="38100" y="326898"/>
                  </a:moveTo>
                  <a:cubicBezTo>
                    <a:pt x="38100" y="337439"/>
                    <a:pt x="29591" y="345948"/>
                    <a:pt x="19050" y="345948"/>
                  </a:cubicBezTo>
                  <a:cubicBezTo>
                    <a:pt x="8509" y="345948"/>
                    <a:pt x="0" y="337439"/>
                    <a:pt x="0" y="326898"/>
                  </a:cubicBezTo>
                  <a:cubicBezTo>
                    <a:pt x="0" y="316357"/>
                    <a:pt x="8509" y="307848"/>
                    <a:pt x="19050" y="307848"/>
                  </a:cubicBezTo>
                  <a:cubicBezTo>
                    <a:pt x="29591" y="307848"/>
                    <a:pt x="38100" y="316357"/>
                    <a:pt x="38100" y="326898"/>
                  </a:cubicBezTo>
                  <a:cubicBezTo>
                    <a:pt x="38100" y="487553"/>
                    <a:pt x="159893" y="615696"/>
                    <a:pt x="307594" y="615696"/>
                  </a:cubicBezTo>
                  <a:cubicBezTo>
                    <a:pt x="455295" y="615696"/>
                    <a:pt x="577215" y="487553"/>
                    <a:pt x="577215" y="326898"/>
                  </a:cubicBezTo>
                  <a:cubicBezTo>
                    <a:pt x="577215" y="166243"/>
                    <a:pt x="455295" y="38100"/>
                    <a:pt x="307594" y="38100"/>
                  </a:cubicBezTo>
                  <a:lnTo>
                    <a:pt x="307594" y="19050"/>
                  </a:lnTo>
                  <a:lnTo>
                    <a:pt x="307594" y="38100"/>
                  </a:lnTo>
                  <a:cubicBezTo>
                    <a:pt x="159893" y="38100"/>
                    <a:pt x="38100" y="166243"/>
                    <a:pt x="38100" y="326898"/>
                  </a:cubicBezTo>
                  <a:close/>
                </a:path>
              </a:pathLst>
            </a:custGeom>
            <a:solidFill>
              <a:srgbClr val="00B0F0"/>
            </a:solidFill>
          </p:spPr>
          <p:txBody>
            <a:bodyPr/>
            <a:lstStyle/>
            <a:p>
              <a:endParaRPr lang="en-GB"/>
            </a:p>
          </p:txBody>
        </p:sp>
      </p:grpSp>
      <p:grpSp>
        <p:nvGrpSpPr>
          <p:cNvPr id="12" name="Group 12"/>
          <p:cNvGrpSpPr/>
          <p:nvPr/>
        </p:nvGrpSpPr>
        <p:grpSpPr>
          <a:xfrm>
            <a:off x="16050440" y="6763789"/>
            <a:ext cx="375849" cy="415793"/>
            <a:chOff x="0" y="0"/>
            <a:chExt cx="501132" cy="554390"/>
          </a:xfrm>
        </p:grpSpPr>
        <p:sp>
          <p:nvSpPr>
            <p:cNvPr id="13" name="Freeform 13"/>
            <p:cNvSpPr/>
            <p:nvPr/>
          </p:nvSpPr>
          <p:spPr>
            <a:xfrm>
              <a:off x="19050" y="19050"/>
              <a:ext cx="466344" cy="517398"/>
            </a:xfrm>
            <a:custGeom>
              <a:avLst/>
              <a:gdLst/>
              <a:ahLst/>
              <a:cxnLst/>
              <a:rect l="l" t="t" r="r" b="b"/>
              <a:pathLst>
                <a:path w="466344" h="517398">
                  <a:moveTo>
                    <a:pt x="0" y="258699"/>
                  </a:moveTo>
                  <a:cubicBezTo>
                    <a:pt x="0" y="115824"/>
                    <a:pt x="104394" y="0"/>
                    <a:pt x="233172" y="0"/>
                  </a:cubicBezTo>
                  <a:cubicBezTo>
                    <a:pt x="361950" y="0"/>
                    <a:pt x="466344" y="115824"/>
                    <a:pt x="466344" y="258699"/>
                  </a:cubicBezTo>
                  <a:cubicBezTo>
                    <a:pt x="466344" y="401574"/>
                    <a:pt x="361950" y="517398"/>
                    <a:pt x="233172" y="517398"/>
                  </a:cubicBezTo>
                  <a:cubicBezTo>
                    <a:pt x="104394" y="517398"/>
                    <a:pt x="0" y="401574"/>
                    <a:pt x="0" y="258699"/>
                  </a:cubicBezTo>
                  <a:close/>
                </a:path>
              </a:pathLst>
            </a:custGeom>
            <a:solidFill>
              <a:srgbClr val="FAD430"/>
            </a:solidFill>
          </p:spPr>
          <p:txBody>
            <a:bodyPr/>
            <a:lstStyle/>
            <a:p>
              <a:endParaRPr lang="en-GB"/>
            </a:p>
          </p:txBody>
        </p:sp>
        <p:sp>
          <p:nvSpPr>
            <p:cNvPr id="14" name="Freeform 14"/>
            <p:cNvSpPr/>
            <p:nvPr/>
          </p:nvSpPr>
          <p:spPr>
            <a:xfrm>
              <a:off x="0" y="0"/>
              <a:ext cx="504571" cy="555498"/>
            </a:xfrm>
            <a:custGeom>
              <a:avLst/>
              <a:gdLst/>
              <a:ahLst/>
              <a:cxnLst/>
              <a:rect l="l" t="t" r="r" b="b"/>
              <a:pathLst>
                <a:path w="504571" h="555498">
                  <a:moveTo>
                    <a:pt x="0" y="277749"/>
                  </a:moveTo>
                  <a:cubicBezTo>
                    <a:pt x="0" y="126238"/>
                    <a:pt x="111125" y="0"/>
                    <a:pt x="252222" y="0"/>
                  </a:cubicBezTo>
                  <a:lnTo>
                    <a:pt x="252222" y="19050"/>
                  </a:lnTo>
                  <a:lnTo>
                    <a:pt x="252222" y="0"/>
                  </a:lnTo>
                  <a:cubicBezTo>
                    <a:pt x="393446" y="0"/>
                    <a:pt x="504571" y="126238"/>
                    <a:pt x="504571" y="277749"/>
                  </a:cubicBezTo>
                  <a:lnTo>
                    <a:pt x="485521" y="277749"/>
                  </a:lnTo>
                  <a:lnTo>
                    <a:pt x="504571" y="277749"/>
                  </a:lnTo>
                  <a:cubicBezTo>
                    <a:pt x="504571" y="429260"/>
                    <a:pt x="393446" y="555498"/>
                    <a:pt x="252349" y="555498"/>
                  </a:cubicBezTo>
                  <a:lnTo>
                    <a:pt x="252349" y="536448"/>
                  </a:lnTo>
                  <a:lnTo>
                    <a:pt x="252349" y="555498"/>
                  </a:lnTo>
                  <a:cubicBezTo>
                    <a:pt x="111125" y="555498"/>
                    <a:pt x="0" y="429260"/>
                    <a:pt x="0" y="277749"/>
                  </a:cubicBezTo>
                  <a:lnTo>
                    <a:pt x="19050" y="277749"/>
                  </a:lnTo>
                  <a:lnTo>
                    <a:pt x="38100" y="277749"/>
                  </a:lnTo>
                  <a:lnTo>
                    <a:pt x="19050" y="277749"/>
                  </a:lnTo>
                  <a:lnTo>
                    <a:pt x="0" y="277749"/>
                  </a:lnTo>
                  <a:moveTo>
                    <a:pt x="38100" y="277749"/>
                  </a:moveTo>
                  <a:cubicBezTo>
                    <a:pt x="38100" y="288290"/>
                    <a:pt x="29591" y="296799"/>
                    <a:pt x="19050" y="296799"/>
                  </a:cubicBezTo>
                  <a:cubicBezTo>
                    <a:pt x="8509" y="296799"/>
                    <a:pt x="0" y="288290"/>
                    <a:pt x="0" y="277749"/>
                  </a:cubicBezTo>
                  <a:cubicBezTo>
                    <a:pt x="0" y="267208"/>
                    <a:pt x="8509" y="258699"/>
                    <a:pt x="19050" y="258699"/>
                  </a:cubicBezTo>
                  <a:cubicBezTo>
                    <a:pt x="29591" y="258699"/>
                    <a:pt x="38100" y="267208"/>
                    <a:pt x="38100" y="277749"/>
                  </a:cubicBezTo>
                  <a:cubicBezTo>
                    <a:pt x="38100" y="411988"/>
                    <a:pt x="135763" y="517398"/>
                    <a:pt x="252222" y="517398"/>
                  </a:cubicBezTo>
                  <a:cubicBezTo>
                    <a:pt x="368681" y="517398"/>
                    <a:pt x="466344" y="411988"/>
                    <a:pt x="466344" y="277749"/>
                  </a:cubicBezTo>
                  <a:cubicBezTo>
                    <a:pt x="466344" y="143510"/>
                    <a:pt x="368808" y="38100"/>
                    <a:pt x="252222" y="38100"/>
                  </a:cubicBezTo>
                  <a:lnTo>
                    <a:pt x="252222" y="19050"/>
                  </a:lnTo>
                  <a:lnTo>
                    <a:pt x="252222" y="38100"/>
                  </a:lnTo>
                  <a:cubicBezTo>
                    <a:pt x="135763" y="38100"/>
                    <a:pt x="38100" y="143510"/>
                    <a:pt x="38100" y="277749"/>
                  </a:cubicBezTo>
                  <a:close/>
                </a:path>
              </a:pathLst>
            </a:custGeom>
            <a:solidFill>
              <a:srgbClr val="00B0F0"/>
            </a:solidFill>
          </p:spPr>
          <p:txBody>
            <a:bodyPr/>
            <a:lstStyle/>
            <a:p>
              <a:endParaRPr lang="en-GB"/>
            </a:p>
          </p:txBody>
        </p:sp>
      </p:grpSp>
      <p:sp>
        <p:nvSpPr>
          <p:cNvPr id="15" name="Freeform 15" descr="Grocery bag with solid fill"/>
          <p:cNvSpPr/>
          <p:nvPr/>
        </p:nvSpPr>
        <p:spPr>
          <a:xfrm>
            <a:off x="15483278" y="8572026"/>
            <a:ext cx="2334571" cy="2623659"/>
          </a:xfrm>
          <a:custGeom>
            <a:avLst/>
            <a:gdLst/>
            <a:ahLst/>
            <a:cxnLst/>
            <a:rect l="l" t="t" r="r" b="b"/>
            <a:pathLst>
              <a:path w="2334571" h="2623659">
                <a:moveTo>
                  <a:pt x="0" y="0"/>
                </a:moveTo>
                <a:lnTo>
                  <a:pt x="2334571" y="0"/>
                </a:lnTo>
                <a:lnTo>
                  <a:pt x="2334571" y="2623659"/>
                </a:lnTo>
                <a:lnTo>
                  <a:pt x="0" y="2623659"/>
                </a:lnTo>
                <a:lnTo>
                  <a:pt x="0" y="0"/>
                </a:lnTo>
                <a:close/>
              </a:path>
            </a:pathLst>
          </a:custGeom>
          <a:blipFill>
            <a:blip r:embed="rId5">
              <a:extLst>
                <a:ext uri="{96DAC541-7B7A-43D3-8B79-37D633B846F1}">
                  <asvg:svgBlip xmlns:asvg="http://schemas.microsoft.com/office/drawing/2016/SVG/main" r:embed="rId6"/>
                </a:ext>
              </a:extLst>
            </a:blip>
            <a:stretch>
              <a:fillRect l="-6191" r="-6191"/>
            </a:stretch>
          </a:blipFill>
        </p:spPr>
        <p:txBody>
          <a:bodyPr/>
          <a:lstStyle/>
          <a:p>
            <a:endParaRPr lang="en-GB"/>
          </a:p>
        </p:txBody>
      </p:sp>
      <p:grpSp>
        <p:nvGrpSpPr>
          <p:cNvPr id="16" name="Group 16"/>
          <p:cNvGrpSpPr>
            <a:grpSpLocks noChangeAspect="1"/>
          </p:cNvGrpSpPr>
          <p:nvPr/>
        </p:nvGrpSpPr>
        <p:grpSpPr>
          <a:xfrm>
            <a:off x="15881033" y="71956"/>
            <a:ext cx="2299333" cy="1913488"/>
            <a:chOff x="0" y="0"/>
            <a:chExt cx="4440918" cy="3695700"/>
          </a:xfrm>
        </p:grpSpPr>
        <p:sp>
          <p:nvSpPr>
            <p:cNvPr id="17" name="Freeform 17"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7"/>
              <a:stretch>
                <a:fillRect r="-11102"/>
              </a:stretch>
            </a:blipFill>
          </p:spPr>
          <p:txBody>
            <a:bodyPr/>
            <a:lstStyle/>
            <a:p>
              <a:endParaRPr lang="en-GB"/>
            </a:p>
          </p:txBody>
        </p:sp>
      </p:grpSp>
      <p:grpSp>
        <p:nvGrpSpPr>
          <p:cNvPr id="18" name="Group 18"/>
          <p:cNvGrpSpPr>
            <a:grpSpLocks noChangeAspect="1"/>
          </p:cNvGrpSpPr>
          <p:nvPr/>
        </p:nvGrpSpPr>
        <p:grpSpPr>
          <a:xfrm>
            <a:off x="225167" y="8431431"/>
            <a:ext cx="1607067" cy="1607067"/>
            <a:chOff x="0" y="0"/>
            <a:chExt cx="2551318" cy="2551318"/>
          </a:xfrm>
        </p:grpSpPr>
        <p:sp>
          <p:nvSpPr>
            <p:cNvPr id="19" name="Freeform 19"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8"/>
              <a:stretch>
                <a:fillRect/>
              </a:stretch>
            </a:blipFill>
          </p:spPr>
          <p:txBody>
            <a:bodyPr/>
            <a:lstStyle/>
            <a:p>
              <a:endParaRPr lang="en-GB"/>
            </a:p>
          </p:txBody>
        </p:sp>
      </p:grpSp>
      <p:sp>
        <p:nvSpPr>
          <p:cNvPr id="20" name="TextBox 20"/>
          <p:cNvSpPr txBox="1"/>
          <p:nvPr/>
        </p:nvSpPr>
        <p:spPr>
          <a:xfrm>
            <a:off x="1257300" y="3320034"/>
            <a:ext cx="16002000" cy="4214622"/>
          </a:xfrm>
          <a:prstGeom prst="rect">
            <a:avLst/>
          </a:prstGeom>
        </p:spPr>
        <p:txBody>
          <a:bodyPr lIns="0" tIns="0" rIns="0" bIns="0" rtlCol="0" anchor="t">
            <a:spAutoFit/>
          </a:bodyPr>
          <a:lstStyle/>
          <a:p>
            <a:pPr algn="l">
              <a:lnSpc>
                <a:spcPts val="3023"/>
              </a:lnSpc>
              <a:spcBef>
                <a:spcPct val="0"/>
              </a:spcBef>
            </a:pPr>
            <a:r>
              <a:rPr lang="en-US" sz="2799" dirty="0">
                <a:solidFill>
                  <a:srgbClr val="000000"/>
                </a:solidFill>
                <a:latin typeface="Raleway"/>
                <a:ea typeface="Raleway"/>
                <a:cs typeface="Raleway"/>
                <a:sym typeface="Raleway"/>
              </a:rPr>
              <a:t>Nutrition in the first five years is </a:t>
            </a:r>
            <a:r>
              <a:rPr lang="en-US" sz="2799" b="1" dirty="0">
                <a:solidFill>
                  <a:srgbClr val="00B0F0"/>
                </a:solidFill>
                <a:latin typeface="Raleway Bold"/>
                <a:ea typeface="Raleway Bold"/>
                <a:cs typeface="Raleway Bold"/>
                <a:sym typeface="Raleway Bold"/>
              </a:rPr>
              <a:t>crucial for children’s health, development, and lifelong eating habits</a:t>
            </a:r>
            <a:r>
              <a:rPr lang="en-US" sz="2799" dirty="0">
                <a:solidFill>
                  <a:srgbClr val="000000"/>
                </a:solidFill>
                <a:latin typeface="Raleway Bold"/>
                <a:ea typeface="Raleway Bold"/>
                <a:cs typeface="Raleway Bold"/>
                <a:sym typeface="Raleway Bold"/>
              </a:rPr>
              <a:t>.</a:t>
            </a:r>
            <a:r>
              <a:rPr lang="en-US" sz="2799" dirty="0">
                <a:solidFill>
                  <a:srgbClr val="000000"/>
                </a:solidFill>
                <a:latin typeface="Raleway"/>
                <a:ea typeface="Raleway"/>
                <a:cs typeface="Raleway"/>
                <a:sym typeface="Raleway"/>
              </a:rPr>
              <a:t> During this time, families experience many changes in how and what their child eats.</a:t>
            </a:r>
          </a:p>
          <a:p>
            <a:pPr algn="l">
              <a:lnSpc>
                <a:spcPts val="3023"/>
              </a:lnSpc>
              <a:spcBef>
                <a:spcPct val="0"/>
              </a:spcBef>
            </a:pPr>
            <a:endParaRPr lang="en-US" sz="2799" dirty="0">
              <a:solidFill>
                <a:srgbClr val="000000"/>
              </a:solidFill>
              <a:latin typeface="Raleway"/>
              <a:ea typeface="Raleway"/>
              <a:cs typeface="Raleway"/>
              <a:sym typeface="Raleway"/>
            </a:endParaRPr>
          </a:p>
          <a:p>
            <a:pPr algn="l">
              <a:lnSpc>
                <a:spcPts val="3023"/>
              </a:lnSpc>
              <a:spcBef>
                <a:spcPct val="0"/>
              </a:spcBef>
            </a:pPr>
            <a:r>
              <a:rPr lang="en-US" sz="2799" b="1" dirty="0">
                <a:solidFill>
                  <a:srgbClr val="EF509C"/>
                </a:solidFill>
                <a:latin typeface="Raleway Bold"/>
                <a:ea typeface="Raleway Bold"/>
                <a:cs typeface="Raleway Bold"/>
                <a:sym typeface="Raleway Bold"/>
              </a:rPr>
              <a:t>Early years practitioners play a vital role</a:t>
            </a:r>
            <a:r>
              <a:rPr lang="en-US" sz="2799" dirty="0">
                <a:solidFill>
                  <a:srgbClr val="000000"/>
                </a:solidFill>
                <a:latin typeface="Raleway"/>
                <a:ea typeface="Raleway"/>
                <a:cs typeface="Raleway"/>
                <a:sym typeface="Raleway"/>
              </a:rPr>
              <a:t> in laying the foundations for a healthy diet and supporting families to do the same at home. Settings provide </a:t>
            </a:r>
            <a:r>
              <a:rPr lang="en-US" sz="2799" b="1" dirty="0">
                <a:solidFill>
                  <a:srgbClr val="00B0F0"/>
                </a:solidFill>
                <a:latin typeface="Raleway Bold"/>
                <a:ea typeface="Raleway Bold"/>
                <a:cs typeface="Raleway Bold"/>
                <a:sym typeface="Raleway Bold"/>
              </a:rPr>
              <a:t>unique opportunities</a:t>
            </a:r>
            <a:r>
              <a:rPr lang="en-US" sz="2799" dirty="0">
                <a:solidFill>
                  <a:srgbClr val="000000"/>
                </a:solidFill>
                <a:latin typeface="Raleway"/>
                <a:ea typeface="Raleway"/>
                <a:cs typeface="Raleway"/>
                <a:sym typeface="Raleway"/>
              </a:rPr>
              <a:t> for babies and young children to explore a variety of foods, sometimes trying things they may not have access to at home.</a:t>
            </a:r>
          </a:p>
          <a:p>
            <a:pPr algn="l">
              <a:lnSpc>
                <a:spcPts val="3023"/>
              </a:lnSpc>
              <a:spcBef>
                <a:spcPct val="0"/>
              </a:spcBef>
            </a:pPr>
            <a:endParaRPr lang="en-US" sz="2799" dirty="0">
              <a:solidFill>
                <a:srgbClr val="000000"/>
              </a:solidFill>
              <a:latin typeface="Raleway"/>
              <a:ea typeface="Raleway"/>
              <a:cs typeface="Raleway"/>
              <a:sym typeface="Raleway"/>
            </a:endParaRPr>
          </a:p>
          <a:p>
            <a:pPr algn="l">
              <a:lnSpc>
                <a:spcPts val="3023"/>
              </a:lnSpc>
              <a:spcBef>
                <a:spcPct val="0"/>
              </a:spcBef>
            </a:pPr>
            <a:r>
              <a:rPr lang="en-US" sz="2799" dirty="0">
                <a:solidFill>
                  <a:srgbClr val="000000"/>
                </a:solidFill>
                <a:latin typeface="Raleway"/>
                <a:ea typeface="Raleway"/>
                <a:cs typeface="Raleway"/>
                <a:sym typeface="Raleway"/>
              </a:rPr>
              <a:t>Parents trust early years settings, which puts practitioners in an amazing  </a:t>
            </a:r>
          </a:p>
          <a:p>
            <a:pPr algn="l">
              <a:lnSpc>
                <a:spcPts val="3023"/>
              </a:lnSpc>
              <a:spcBef>
                <a:spcPct val="0"/>
              </a:spcBef>
            </a:pPr>
            <a:r>
              <a:rPr lang="en-US" sz="2799" dirty="0">
                <a:solidFill>
                  <a:srgbClr val="000000"/>
                </a:solidFill>
                <a:latin typeface="Raleway"/>
                <a:ea typeface="Raleway"/>
                <a:cs typeface="Raleway"/>
                <a:sym typeface="Raleway"/>
              </a:rPr>
              <a:t>position to </a:t>
            </a:r>
            <a:r>
              <a:rPr lang="en-US" sz="2799" b="1" dirty="0">
                <a:solidFill>
                  <a:srgbClr val="00B0F0"/>
                </a:solidFill>
                <a:latin typeface="Raleway Bold"/>
                <a:ea typeface="Raleway Bold"/>
                <a:cs typeface="Raleway Bold"/>
                <a:sym typeface="Raleway Bold"/>
              </a:rPr>
              <a:t>share advice and signpost families to reliable </a:t>
            </a:r>
          </a:p>
          <a:p>
            <a:pPr algn="l">
              <a:lnSpc>
                <a:spcPts val="3023"/>
              </a:lnSpc>
              <a:spcBef>
                <a:spcPct val="0"/>
              </a:spcBef>
            </a:pPr>
            <a:r>
              <a:rPr lang="en-US" sz="2799" b="1" dirty="0">
                <a:solidFill>
                  <a:srgbClr val="00B0F0"/>
                </a:solidFill>
                <a:latin typeface="Raleway Bold"/>
                <a:ea typeface="Raleway Bold"/>
                <a:cs typeface="Raleway Bold"/>
                <a:sym typeface="Raleway Bold"/>
              </a:rPr>
              <a:t>resources.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FOOD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sp>
        <p:nvSpPr>
          <p:cNvPr id="7" name="Freeform 7"/>
          <p:cNvSpPr/>
          <p:nvPr/>
        </p:nvSpPr>
        <p:spPr>
          <a:xfrm>
            <a:off x="11052846" y="2783243"/>
            <a:ext cx="4950514" cy="5197390"/>
          </a:xfrm>
          <a:custGeom>
            <a:avLst/>
            <a:gdLst/>
            <a:ahLst/>
            <a:cxnLst/>
            <a:rect l="l" t="t" r="r" b="b"/>
            <a:pathLst>
              <a:path w="4950514" h="5197390">
                <a:moveTo>
                  <a:pt x="0" y="0"/>
                </a:moveTo>
                <a:lnTo>
                  <a:pt x="4950513" y="0"/>
                </a:lnTo>
                <a:lnTo>
                  <a:pt x="4950513" y="5197390"/>
                </a:lnTo>
                <a:lnTo>
                  <a:pt x="0" y="5197390"/>
                </a:lnTo>
                <a:lnTo>
                  <a:pt x="0" y="0"/>
                </a:lnTo>
                <a:close/>
              </a:path>
            </a:pathLst>
          </a:custGeom>
          <a:blipFill>
            <a:blip r:embed="rId4"/>
            <a:stretch>
              <a:fillRect/>
            </a:stretch>
          </a:blipFill>
          <a:ln w="95250" cap="sq">
            <a:solidFill>
              <a:srgbClr val="FAD430"/>
            </a:solidFill>
            <a:prstDash val="solid"/>
            <a:miter/>
          </a:ln>
        </p:spPr>
        <p:txBody>
          <a:bodyPr/>
          <a:lstStyle/>
          <a:p>
            <a:endParaRPr lang="en-GB"/>
          </a:p>
        </p:txBody>
      </p:sp>
      <p:sp>
        <p:nvSpPr>
          <p:cNvPr id="8" name="Freeform 8"/>
          <p:cNvSpPr/>
          <p:nvPr/>
        </p:nvSpPr>
        <p:spPr>
          <a:xfrm>
            <a:off x="13671425" y="6169696"/>
            <a:ext cx="4049143" cy="3621873"/>
          </a:xfrm>
          <a:custGeom>
            <a:avLst/>
            <a:gdLst/>
            <a:ahLst/>
            <a:cxnLst/>
            <a:rect l="l" t="t" r="r" b="b"/>
            <a:pathLst>
              <a:path w="4049143" h="3621873">
                <a:moveTo>
                  <a:pt x="0" y="0"/>
                </a:moveTo>
                <a:lnTo>
                  <a:pt x="4049143" y="0"/>
                </a:lnTo>
                <a:lnTo>
                  <a:pt x="4049143" y="3621873"/>
                </a:lnTo>
                <a:lnTo>
                  <a:pt x="0" y="3621873"/>
                </a:lnTo>
                <a:lnTo>
                  <a:pt x="0" y="0"/>
                </a:lnTo>
                <a:close/>
              </a:path>
            </a:pathLst>
          </a:custGeom>
          <a:blipFill>
            <a:blip r:embed="rId5"/>
            <a:stretch>
              <a:fillRect l="-3582" r="-3002" b="-1318"/>
            </a:stretch>
          </a:blipFill>
          <a:ln w="95250" cap="sq">
            <a:solidFill>
              <a:srgbClr val="00B0F0"/>
            </a:solidFill>
            <a:prstDash val="solid"/>
            <a:miter/>
          </a:ln>
        </p:spPr>
        <p:txBody>
          <a:bodyPr/>
          <a:lstStyle/>
          <a:p>
            <a:endParaRPr lang="en-GB"/>
          </a:p>
        </p:txBody>
      </p:sp>
      <p:sp>
        <p:nvSpPr>
          <p:cNvPr id="9" name="TextBox 9"/>
          <p:cNvSpPr txBox="1"/>
          <p:nvPr/>
        </p:nvSpPr>
        <p:spPr>
          <a:xfrm>
            <a:off x="1257300" y="3298909"/>
            <a:ext cx="8334500" cy="6364224"/>
          </a:xfrm>
          <a:prstGeom prst="rect">
            <a:avLst/>
          </a:prstGeom>
        </p:spPr>
        <p:txBody>
          <a:bodyPr lIns="0" tIns="0" rIns="0" bIns="0" rtlCol="0" anchor="t">
            <a:spAutoFit/>
          </a:bodyPr>
          <a:lstStyle/>
          <a:p>
            <a:pPr marL="561341" lvl="1" indent="-280670" algn="just">
              <a:lnSpc>
                <a:spcPts val="2808"/>
              </a:lnSpc>
              <a:buFont typeface="Arial"/>
              <a:buChar char="•"/>
            </a:pPr>
            <a:r>
              <a:rPr lang="en-US" sz="2600" b="1" u="sng" dirty="0">
                <a:solidFill>
                  <a:srgbClr val="00B0F0"/>
                </a:solidFill>
                <a:latin typeface="Raleway Bold"/>
                <a:ea typeface="Raleway Bold"/>
                <a:cs typeface="Raleway Bold"/>
                <a:sym typeface="Raleway Bold"/>
                <a:hlinkClick r:id="rId6" tooltip="https://www.tasteeducation.com"/>
              </a:rPr>
              <a:t>Taste Education</a:t>
            </a:r>
            <a:r>
              <a:rPr lang="en-US" sz="2600" dirty="0">
                <a:solidFill>
                  <a:srgbClr val="000000"/>
                </a:solidFill>
                <a:latin typeface="Raleway"/>
                <a:ea typeface="Raleway"/>
                <a:cs typeface="Raleway"/>
                <a:sym typeface="Raleway"/>
              </a:rPr>
              <a:t> is a website featuring a range of resources that cover food education, specifically focusing on </a:t>
            </a:r>
            <a:r>
              <a:rPr lang="en-US" sz="2600" b="1" dirty="0">
                <a:solidFill>
                  <a:srgbClr val="EF509C"/>
                </a:solidFill>
                <a:latin typeface="Raleway Bold"/>
                <a:ea typeface="Raleway Bold"/>
                <a:cs typeface="Raleway Bold"/>
                <a:sym typeface="Raleway Bold"/>
              </a:rPr>
              <a:t>exploring food through the senses. </a:t>
            </a:r>
          </a:p>
          <a:p>
            <a:pPr algn="just">
              <a:lnSpc>
                <a:spcPts val="2808"/>
              </a:lnSpc>
            </a:pPr>
            <a:endParaRPr lang="en-US" sz="2600" b="1" dirty="0">
              <a:solidFill>
                <a:srgbClr val="EF509C"/>
              </a:solidFill>
              <a:latin typeface="Raleway Bold"/>
              <a:ea typeface="Raleway Bold"/>
              <a:cs typeface="Raleway Bold"/>
              <a:sym typeface="Raleway Bold"/>
            </a:endParaRPr>
          </a:p>
          <a:p>
            <a:pPr marL="561341" lvl="1" indent="-280670" algn="just">
              <a:lnSpc>
                <a:spcPts val="2808"/>
              </a:lnSpc>
              <a:buFont typeface="Arial"/>
              <a:buChar char="•"/>
            </a:pPr>
            <a:r>
              <a:rPr lang="en-US" sz="2600" dirty="0">
                <a:solidFill>
                  <a:srgbClr val="000000"/>
                </a:solidFill>
                <a:latin typeface="Raleway"/>
                <a:ea typeface="Raleway"/>
                <a:cs typeface="Raleway"/>
                <a:sym typeface="Raleway"/>
              </a:rPr>
              <a:t>The sessions aim to increase children's willingness to try new foods. </a:t>
            </a:r>
          </a:p>
          <a:p>
            <a:pPr algn="just">
              <a:lnSpc>
                <a:spcPts val="2808"/>
              </a:lnSpc>
            </a:pPr>
            <a:endParaRPr lang="en-US" sz="2600" dirty="0">
              <a:solidFill>
                <a:srgbClr val="000000"/>
              </a:solidFill>
              <a:latin typeface="Raleway"/>
              <a:ea typeface="Raleway"/>
              <a:cs typeface="Raleway"/>
              <a:sym typeface="Raleway"/>
            </a:endParaRPr>
          </a:p>
          <a:p>
            <a:pPr marL="561341" lvl="1" indent="-280670" algn="just">
              <a:lnSpc>
                <a:spcPts val="2808"/>
              </a:lnSpc>
              <a:buFont typeface="Arial"/>
              <a:buChar char="•"/>
            </a:pPr>
            <a:r>
              <a:rPr lang="en-US" sz="2600" dirty="0" err="1">
                <a:solidFill>
                  <a:srgbClr val="000000"/>
                </a:solidFill>
                <a:latin typeface="Raleway"/>
                <a:ea typeface="Raleway"/>
                <a:cs typeface="Raleway"/>
                <a:sym typeface="Raleway"/>
              </a:rPr>
              <a:t>TastEd</a:t>
            </a:r>
            <a:r>
              <a:rPr lang="en-US" sz="2600" dirty="0">
                <a:solidFill>
                  <a:srgbClr val="000000"/>
                </a:solidFill>
                <a:latin typeface="Raleway"/>
                <a:ea typeface="Raleway"/>
                <a:cs typeface="Raleway"/>
                <a:sym typeface="Raleway"/>
              </a:rPr>
              <a:t> can make the existing curriculum more engaging and easier to deliver. Resources are designed to provide the core EYFS curriculum.</a:t>
            </a:r>
          </a:p>
          <a:p>
            <a:pPr algn="just">
              <a:lnSpc>
                <a:spcPts val="2808"/>
              </a:lnSpc>
            </a:pPr>
            <a:endParaRPr lang="en-US" sz="2600" dirty="0">
              <a:solidFill>
                <a:srgbClr val="000000"/>
              </a:solidFill>
              <a:latin typeface="Raleway"/>
              <a:ea typeface="Raleway"/>
              <a:cs typeface="Raleway"/>
              <a:sym typeface="Raleway"/>
            </a:endParaRPr>
          </a:p>
          <a:p>
            <a:pPr marL="561341" lvl="1" indent="-280670" algn="just">
              <a:lnSpc>
                <a:spcPts val="2808"/>
              </a:lnSpc>
              <a:buFont typeface="Arial"/>
              <a:buChar char="•"/>
            </a:pPr>
            <a:r>
              <a:rPr lang="en-US" sz="2600" dirty="0">
                <a:solidFill>
                  <a:srgbClr val="000000"/>
                </a:solidFill>
                <a:latin typeface="Raleway"/>
                <a:ea typeface="Raleway"/>
                <a:cs typeface="Raleway"/>
                <a:sym typeface="Raleway"/>
              </a:rPr>
              <a:t>There are 18 different activities available.</a:t>
            </a: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spcBef>
                <a:spcPct val="0"/>
              </a:spcBef>
            </a:pPr>
            <a:endParaRPr lang="en-US" sz="2600" dirty="0">
              <a:solidFill>
                <a:srgbClr val="000000"/>
              </a:solidFill>
              <a:latin typeface="Raleway"/>
              <a:ea typeface="Raleway"/>
              <a:cs typeface="Raleway"/>
              <a:sym typeface="Raleway"/>
            </a:endParaRPr>
          </a:p>
        </p:txBody>
      </p:sp>
      <p:grpSp>
        <p:nvGrpSpPr>
          <p:cNvPr id="10" name="Group 10"/>
          <p:cNvGrpSpPr>
            <a:grpSpLocks noChangeAspect="1"/>
          </p:cNvGrpSpPr>
          <p:nvPr/>
        </p:nvGrpSpPr>
        <p:grpSpPr>
          <a:xfrm>
            <a:off x="136297" y="8537052"/>
            <a:ext cx="1607067" cy="1607067"/>
            <a:chOff x="0" y="0"/>
            <a:chExt cx="2551318" cy="2551318"/>
          </a:xfrm>
        </p:grpSpPr>
        <p:sp>
          <p:nvSpPr>
            <p:cNvPr id="11" name="Freeform 11"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7"/>
              <a:stretch>
                <a:fillRect/>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FOOD - for Settings</a:t>
              </a:r>
            </a:p>
          </p:txBody>
        </p:sp>
      </p:grpSp>
      <p:grpSp>
        <p:nvGrpSpPr>
          <p:cNvPr id="5" name="Group 5"/>
          <p:cNvGrpSpPr>
            <a:grpSpLocks noChangeAspect="1"/>
          </p:cNvGrpSpPr>
          <p:nvPr/>
        </p:nvGrpSpPr>
        <p:grpSpPr>
          <a:xfrm>
            <a:off x="136297" y="8537052"/>
            <a:ext cx="1607067" cy="1607067"/>
            <a:chOff x="0" y="0"/>
            <a:chExt cx="2551318" cy="2551318"/>
          </a:xfrm>
        </p:grpSpPr>
        <p:sp>
          <p:nvSpPr>
            <p:cNvPr id="6" name="Freeform 6"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3"/>
              <a:stretch>
                <a:fillRect/>
              </a:stretch>
            </a:blipFill>
          </p:spPr>
          <p:txBody>
            <a:bodyPr/>
            <a:lstStyle/>
            <a:p>
              <a:endParaRPr lang="en-GB"/>
            </a:p>
          </p:txBody>
        </p:sp>
      </p:grpSp>
      <p:grpSp>
        <p:nvGrpSpPr>
          <p:cNvPr id="7" name="Group 7"/>
          <p:cNvGrpSpPr>
            <a:grpSpLocks noChangeAspect="1"/>
          </p:cNvGrpSpPr>
          <p:nvPr/>
        </p:nvGrpSpPr>
        <p:grpSpPr>
          <a:xfrm>
            <a:off x="15881033" y="71956"/>
            <a:ext cx="2299333" cy="1913488"/>
            <a:chOff x="0" y="0"/>
            <a:chExt cx="4440918" cy="3695700"/>
          </a:xfrm>
        </p:grpSpPr>
        <p:sp>
          <p:nvSpPr>
            <p:cNvPr id="8" name="Freeform 8"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4"/>
              <a:stretch>
                <a:fillRect r="-11102"/>
              </a:stretch>
            </a:blipFill>
          </p:spPr>
          <p:txBody>
            <a:bodyPr/>
            <a:lstStyle/>
            <a:p>
              <a:endParaRPr lang="en-GB"/>
            </a:p>
          </p:txBody>
        </p:sp>
      </p:grpSp>
      <p:sp>
        <p:nvSpPr>
          <p:cNvPr id="9" name="Freeform 9"/>
          <p:cNvSpPr/>
          <p:nvPr/>
        </p:nvSpPr>
        <p:spPr>
          <a:xfrm>
            <a:off x="11637940" y="2488383"/>
            <a:ext cx="5392760" cy="4368135"/>
          </a:xfrm>
          <a:custGeom>
            <a:avLst/>
            <a:gdLst/>
            <a:ahLst/>
            <a:cxnLst/>
            <a:rect l="l" t="t" r="r" b="b"/>
            <a:pathLst>
              <a:path w="5392760" h="4368135">
                <a:moveTo>
                  <a:pt x="0" y="0"/>
                </a:moveTo>
                <a:lnTo>
                  <a:pt x="5392760" y="0"/>
                </a:lnTo>
                <a:lnTo>
                  <a:pt x="5392760" y="4368136"/>
                </a:lnTo>
                <a:lnTo>
                  <a:pt x="0" y="4368136"/>
                </a:lnTo>
                <a:lnTo>
                  <a:pt x="0" y="0"/>
                </a:lnTo>
                <a:close/>
              </a:path>
            </a:pathLst>
          </a:custGeom>
          <a:blipFill>
            <a:blip r:embed="rId5"/>
            <a:stretch>
              <a:fillRect/>
            </a:stretch>
          </a:blipFill>
          <a:ln w="95250" cap="sq">
            <a:solidFill>
              <a:srgbClr val="FAD430"/>
            </a:solidFill>
            <a:prstDash val="solid"/>
            <a:miter/>
          </a:ln>
        </p:spPr>
        <p:txBody>
          <a:bodyPr/>
          <a:lstStyle/>
          <a:p>
            <a:endParaRPr lang="en-GB"/>
          </a:p>
        </p:txBody>
      </p:sp>
      <p:sp>
        <p:nvSpPr>
          <p:cNvPr id="10" name="Freeform 10"/>
          <p:cNvSpPr/>
          <p:nvPr/>
        </p:nvSpPr>
        <p:spPr>
          <a:xfrm>
            <a:off x="10708050" y="5362373"/>
            <a:ext cx="4064015" cy="4579172"/>
          </a:xfrm>
          <a:custGeom>
            <a:avLst/>
            <a:gdLst/>
            <a:ahLst/>
            <a:cxnLst/>
            <a:rect l="l" t="t" r="r" b="b"/>
            <a:pathLst>
              <a:path w="4064015" h="4579172">
                <a:moveTo>
                  <a:pt x="0" y="0"/>
                </a:moveTo>
                <a:lnTo>
                  <a:pt x="4064015" y="0"/>
                </a:lnTo>
                <a:lnTo>
                  <a:pt x="4064015" y="4579172"/>
                </a:lnTo>
                <a:lnTo>
                  <a:pt x="0" y="4579172"/>
                </a:lnTo>
                <a:lnTo>
                  <a:pt x="0" y="0"/>
                </a:lnTo>
                <a:close/>
              </a:path>
            </a:pathLst>
          </a:custGeom>
          <a:blipFill>
            <a:blip r:embed="rId6"/>
            <a:stretch>
              <a:fillRect/>
            </a:stretch>
          </a:blipFill>
          <a:ln w="85725" cap="sq">
            <a:solidFill>
              <a:srgbClr val="EF509C"/>
            </a:solidFill>
            <a:prstDash val="solid"/>
            <a:miter/>
          </a:ln>
        </p:spPr>
        <p:txBody>
          <a:bodyPr/>
          <a:lstStyle/>
          <a:p>
            <a:endParaRPr lang="en-GB"/>
          </a:p>
        </p:txBody>
      </p:sp>
      <p:sp>
        <p:nvSpPr>
          <p:cNvPr id="11" name="Freeform 11"/>
          <p:cNvSpPr/>
          <p:nvPr/>
        </p:nvSpPr>
        <p:spPr>
          <a:xfrm>
            <a:off x="14491673" y="6090706"/>
            <a:ext cx="3479114" cy="3122504"/>
          </a:xfrm>
          <a:custGeom>
            <a:avLst/>
            <a:gdLst/>
            <a:ahLst/>
            <a:cxnLst/>
            <a:rect l="l" t="t" r="r" b="b"/>
            <a:pathLst>
              <a:path w="3479114" h="3122504">
                <a:moveTo>
                  <a:pt x="0" y="0"/>
                </a:moveTo>
                <a:lnTo>
                  <a:pt x="3479113" y="0"/>
                </a:lnTo>
                <a:lnTo>
                  <a:pt x="3479113" y="3122505"/>
                </a:lnTo>
                <a:lnTo>
                  <a:pt x="0" y="3122505"/>
                </a:lnTo>
                <a:lnTo>
                  <a:pt x="0" y="0"/>
                </a:lnTo>
                <a:close/>
              </a:path>
            </a:pathLst>
          </a:custGeom>
          <a:blipFill>
            <a:blip r:embed="rId7"/>
            <a:stretch>
              <a:fillRect/>
            </a:stretch>
          </a:blipFill>
          <a:ln w="76200" cap="sq">
            <a:solidFill>
              <a:srgbClr val="00B0F0"/>
            </a:solidFill>
            <a:prstDash val="solid"/>
            <a:miter/>
          </a:ln>
        </p:spPr>
        <p:txBody>
          <a:bodyPr/>
          <a:lstStyle/>
          <a:p>
            <a:endParaRPr lang="en-GB"/>
          </a:p>
        </p:txBody>
      </p:sp>
      <p:sp>
        <p:nvSpPr>
          <p:cNvPr id="12" name="TextBox 12"/>
          <p:cNvSpPr txBox="1"/>
          <p:nvPr/>
        </p:nvSpPr>
        <p:spPr>
          <a:xfrm>
            <a:off x="1257300" y="3298909"/>
            <a:ext cx="8334500" cy="7899598"/>
          </a:xfrm>
          <a:prstGeom prst="rect">
            <a:avLst/>
          </a:prstGeom>
        </p:spPr>
        <p:txBody>
          <a:bodyPr lIns="0" tIns="0" rIns="0" bIns="0" rtlCol="0" anchor="t">
            <a:spAutoFit/>
          </a:bodyPr>
          <a:lstStyle/>
          <a:p>
            <a:pPr marL="561341" lvl="1" indent="-280670" algn="just">
              <a:lnSpc>
                <a:spcPts val="2808"/>
              </a:lnSpc>
              <a:buFont typeface="Arial"/>
              <a:buChar char="•"/>
            </a:pPr>
            <a:r>
              <a:rPr lang="en-US" sz="2600" b="1" u="sng" dirty="0">
                <a:solidFill>
                  <a:srgbClr val="00B0F0"/>
                </a:solidFill>
                <a:latin typeface="Raleway Bold"/>
                <a:ea typeface="Raleway Bold"/>
                <a:cs typeface="Raleway Bold"/>
                <a:sym typeface="Raleway Bold"/>
                <a:hlinkClick r:id="rId8" tooltip="https://www.foodafactoflife.org.uk"/>
              </a:rPr>
              <a:t>Food a fact of life</a:t>
            </a:r>
            <a:r>
              <a:rPr lang="en-US" sz="2600" dirty="0">
                <a:solidFill>
                  <a:srgbClr val="000000"/>
                </a:solidFill>
                <a:latin typeface="Raleway"/>
                <a:ea typeface="Raleway"/>
                <a:cs typeface="Raleway"/>
                <a:sym typeface="Raleway"/>
              </a:rPr>
              <a:t> is a website that includes a range of</a:t>
            </a:r>
            <a:r>
              <a:rPr lang="en-US" sz="2600" b="1" dirty="0">
                <a:solidFill>
                  <a:srgbClr val="EF509C"/>
                </a:solidFill>
                <a:latin typeface="Raleway Bold"/>
                <a:ea typeface="Raleway Bold"/>
                <a:cs typeface="Raleway Bold"/>
                <a:sym typeface="Raleway Bold"/>
              </a:rPr>
              <a:t> resources covering food education.</a:t>
            </a:r>
          </a:p>
          <a:p>
            <a:pPr algn="just">
              <a:lnSpc>
                <a:spcPts val="2808"/>
              </a:lnSpc>
            </a:pPr>
            <a:endParaRPr lang="en-US" sz="2600" b="1" dirty="0">
              <a:solidFill>
                <a:srgbClr val="EF509C"/>
              </a:solidFill>
              <a:latin typeface="Raleway Bold"/>
              <a:ea typeface="Raleway Bold"/>
              <a:cs typeface="Raleway Bold"/>
              <a:sym typeface="Raleway Bold"/>
            </a:endParaRPr>
          </a:p>
          <a:p>
            <a:pPr marL="561341" lvl="1" indent="-280670" algn="just">
              <a:lnSpc>
                <a:spcPts val="2808"/>
              </a:lnSpc>
              <a:buFont typeface="Arial"/>
              <a:buChar char="•"/>
            </a:pPr>
            <a:r>
              <a:rPr lang="en-US" sz="2600" dirty="0">
                <a:solidFill>
                  <a:srgbClr val="000000"/>
                </a:solidFill>
                <a:latin typeface="Raleway"/>
                <a:ea typeface="Raleway"/>
                <a:cs typeface="Raleway"/>
                <a:sym typeface="Raleway"/>
              </a:rPr>
              <a:t>There are resources for pupils aged 3-5 years old that meet the guidelines for school education about food.</a:t>
            </a:r>
          </a:p>
          <a:p>
            <a:pPr algn="just">
              <a:lnSpc>
                <a:spcPts val="2808"/>
              </a:lnSpc>
            </a:pPr>
            <a:endParaRPr lang="en-US" sz="2600" dirty="0">
              <a:solidFill>
                <a:srgbClr val="000000"/>
              </a:solidFill>
              <a:latin typeface="Raleway"/>
              <a:ea typeface="Raleway"/>
              <a:cs typeface="Raleway"/>
              <a:sym typeface="Raleway"/>
            </a:endParaRPr>
          </a:p>
          <a:p>
            <a:pPr marL="561341" lvl="1" indent="-280670" algn="just">
              <a:lnSpc>
                <a:spcPts val="2808"/>
              </a:lnSpc>
              <a:buFont typeface="Arial"/>
              <a:buChar char="•"/>
            </a:pPr>
            <a:r>
              <a:rPr lang="en-US" sz="2600" dirty="0">
                <a:solidFill>
                  <a:srgbClr val="000000"/>
                </a:solidFill>
                <a:latin typeface="Raleway"/>
                <a:ea typeface="Raleway"/>
                <a:cs typeface="Raleway"/>
                <a:sym typeface="Raleway"/>
              </a:rPr>
              <a:t>They have lessons and activities on the following topics: </a:t>
            </a:r>
          </a:p>
          <a:p>
            <a:pPr marL="1122681" lvl="2" indent="-374227" algn="just">
              <a:lnSpc>
                <a:spcPts val="2808"/>
              </a:lnSpc>
              <a:buFont typeface="Arial"/>
              <a:buChar char="⚬"/>
            </a:pPr>
            <a:r>
              <a:rPr lang="en-US" sz="2600" u="sng" dirty="0">
                <a:solidFill>
                  <a:srgbClr val="000000"/>
                </a:solidFill>
                <a:latin typeface="Raleway"/>
                <a:ea typeface="Raleway"/>
                <a:cs typeface="Raleway"/>
                <a:sym typeface="Raleway"/>
                <a:hlinkClick r:id="rId9" tooltip="https://www.foodafactoflife.org.uk/3-5-years/healthy-eating-3-5-years/"/>
              </a:rPr>
              <a:t>Healthy Eating </a:t>
            </a:r>
          </a:p>
          <a:p>
            <a:pPr marL="1122681" lvl="2" indent="-374227" algn="just">
              <a:lnSpc>
                <a:spcPts val="2808"/>
              </a:lnSpc>
              <a:buFont typeface="Arial"/>
              <a:buChar char="⚬"/>
            </a:pPr>
            <a:r>
              <a:rPr lang="en-US" sz="2600" u="sng" dirty="0">
                <a:solidFill>
                  <a:srgbClr val="000000"/>
                </a:solidFill>
                <a:latin typeface="Raleway"/>
                <a:ea typeface="Raleway"/>
                <a:cs typeface="Raleway"/>
                <a:sym typeface="Raleway"/>
                <a:hlinkClick r:id="rId10" tooltip="https://www.foodafactoflife.org.uk/3-5-years/cooking-3-5-years/"/>
              </a:rPr>
              <a:t>Cooking</a:t>
            </a:r>
            <a:r>
              <a:rPr lang="en-US" sz="2600" dirty="0">
                <a:solidFill>
                  <a:srgbClr val="000000"/>
                </a:solidFill>
                <a:latin typeface="Raleway"/>
                <a:ea typeface="Raleway"/>
                <a:cs typeface="Raleway"/>
                <a:sym typeface="Raleway"/>
              </a:rPr>
              <a:t> </a:t>
            </a:r>
          </a:p>
          <a:p>
            <a:pPr marL="1122681" lvl="2" indent="-374227" algn="just">
              <a:lnSpc>
                <a:spcPts val="2808"/>
              </a:lnSpc>
              <a:buFont typeface="Arial"/>
              <a:buChar char="⚬"/>
            </a:pPr>
            <a:r>
              <a:rPr lang="en-US" sz="2600" u="sng" dirty="0">
                <a:solidFill>
                  <a:srgbClr val="000000"/>
                </a:solidFill>
                <a:latin typeface="Raleway"/>
                <a:ea typeface="Raleway"/>
                <a:cs typeface="Raleway"/>
                <a:sym typeface="Raleway"/>
                <a:hlinkClick r:id="rId11" tooltip="https://www.foodafactoflife.org.uk/3-5-years/where-food-comes-from-3-5-years/"/>
              </a:rPr>
              <a:t>Where Food Comes From </a:t>
            </a:r>
          </a:p>
          <a:p>
            <a:pPr marL="1122681" lvl="2" indent="-374227" algn="just">
              <a:lnSpc>
                <a:spcPts val="2808"/>
              </a:lnSpc>
              <a:buFont typeface="Arial"/>
              <a:buChar char="⚬"/>
            </a:pPr>
            <a:r>
              <a:rPr lang="en-US" sz="2600" u="sng" dirty="0">
                <a:solidFill>
                  <a:srgbClr val="000000"/>
                </a:solidFill>
                <a:latin typeface="Raleway"/>
                <a:ea typeface="Raleway"/>
                <a:cs typeface="Raleway"/>
                <a:sym typeface="Raleway"/>
                <a:hlinkClick r:id="rId12" tooltip="https://www.foodafactoflife.org.uk/3-5-years/food-commodities-3-5-years/"/>
              </a:rPr>
              <a:t>Food Commodities </a:t>
            </a:r>
          </a:p>
          <a:p>
            <a:pPr algn="just">
              <a:lnSpc>
                <a:spcPts val="2808"/>
              </a:lnSpc>
            </a:pPr>
            <a:endParaRPr lang="en-US" sz="2600" u="sng" dirty="0">
              <a:solidFill>
                <a:srgbClr val="000000"/>
              </a:solidFill>
              <a:latin typeface="Raleway"/>
              <a:ea typeface="Raleway"/>
              <a:cs typeface="Raleway"/>
              <a:sym typeface="Raleway"/>
              <a:hlinkClick r:id="rId12" tooltip="https://www.foodafactoflife.org.uk/3-5-years/food-commodities-3-5-years/"/>
            </a:endParaRPr>
          </a:p>
          <a:p>
            <a:pPr marL="561341" lvl="1" indent="-280670" algn="just">
              <a:lnSpc>
                <a:spcPts val="2808"/>
              </a:lnSpc>
              <a:buFont typeface="Arial"/>
              <a:buChar char="•"/>
            </a:pPr>
            <a:r>
              <a:rPr lang="en-US" sz="2600" dirty="0">
                <a:solidFill>
                  <a:srgbClr val="000000"/>
                </a:solidFill>
                <a:latin typeface="Raleway"/>
                <a:ea typeface="Raleway"/>
                <a:cs typeface="Raleway"/>
                <a:sym typeface="Raleway"/>
              </a:rPr>
              <a:t>And activity packs covering: </a:t>
            </a:r>
          </a:p>
          <a:p>
            <a:pPr marL="1122681" lvl="2" indent="-374227" algn="just">
              <a:lnSpc>
                <a:spcPts val="2808"/>
              </a:lnSpc>
              <a:buFont typeface="Arial"/>
              <a:buChar char="⚬"/>
            </a:pPr>
            <a:r>
              <a:rPr lang="en-US" sz="2600" dirty="0">
                <a:solidFill>
                  <a:srgbClr val="000000"/>
                </a:solidFill>
                <a:latin typeface="Raleway"/>
                <a:ea typeface="Raleway"/>
                <a:cs typeface="Raleway"/>
                <a:sym typeface="Raleway"/>
              </a:rPr>
              <a:t>Vegetables </a:t>
            </a:r>
          </a:p>
          <a:p>
            <a:pPr marL="1122681" lvl="2" indent="-374227" algn="just">
              <a:lnSpc>
                <a:spcPts val="2808"/>
              </a:lnSpc>
              <a:buFont typeface="Arial"/>
              <a:buChar char="⚬"/>
            </a:pPr>
            <a:r>
              <a:rPr lang="en-US" sz="2600" dirty="0">
                <a:solidFill>
                  <a:srgbClr val="000000"/>
                </a:solidFill>
                <a:latin typeface="Raleway"/>
                <a:ea typeface="Raleway"/>
                <a:cs typeface="Raleway"/>
                <a:sym typeface="Raleway"/>
              </a:rPr>
              <a:t>Food Challenges </a:t>
            </a:r>
          </a:p>
          <a:p>
            <a:pPr marL="1122681" lvl="2" indent="-374227" algn="just">
              <a:lnSpc>
                <a:spcPts val="2808"/>
              </a:lnSpc>
              <a:buFont typeface="Arial"/>
              <a:buChar char="⚬"/>
            </a:pPr>
            <a:r>
              <a:rPr lang="en-US" sz="2600" dirty="0">
                <a:solidFill>
                  <a:srgbClr val="000000"/>
                </a:solidFill>
                <a:latin typeface="Raleway"/>
                <a:ea typeface="Raleway"/>
                <a:cs typeface="Raleway"/>
                <a:sym typeface="Raleway"/>
              </a:rPr>
              <a:t>Specific food based sessions </a:t>
            </a: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spcBef>
                <a:spcPct val="0"/>
              </a:spcBef>
            </a:pPr>
            <a:endParaRPr lang="en-US" sz="2600" dirty="0">
              <a:solidFill>
                <a:srgbClr val="000000"/>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FOOD - to Share</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sp>
        <p:nvSpPr>
          <p:cNvPr id="7" name="Freeform 7">
            <a:hlinkClick r:id="rId4" tooltip="https://www.betterstartbradford.org.uk/campaigns/health-nutrition-resources/"/>
          </p:cNvPr>
          <p:cNvSpPr/>
          <p:nvPr/>
        </p:nvSpPr>
        <p:spPr>
          <a:xfrm>
            <a:off x="939831" y="3291597"/>
            <a:ext cx="4949406" cy="4633882"/>
          </a:xfrm>
          <a:custGeom>
            <a:avLst/>
            <a:gdLst/>
            <a:ahLst/>
            <a:cxnLst/>
            <a:rect l="l" t="t" r="r" b="b"/>
            <a:pathLst>
              <a:path w="4949406" h="4633882">
                <a:moveTo>
                  <a:pt x="0" y="0"/>
                </a:moveTo>
                <a:lnTo>
                  <a:pt x="4949406" y="0"/>
                </a:lnTo>
                <a:lnTo>
                  <a:pt x="4949406" y="4633882"/>
                </a:lnTo>
                <a:lnTo>
                  <a:pt x="0" y="4633882"/>
                </a:lnTo>
                <a:lnTo>
                  <a:pt x="0" y="0"/>
                </a:lnTo>
                <a:close/>
              </a:path>
            </a:pathLst>
          </a:custGeom>
          <a:blipFill>
            <a:blip r:embed="rId5"/>
            <a:stretch>
              <a:fillRect/>
            </a:stretch>
          </a:blipFill>
          <a:ln w="95250" cap="sq">
            <a:solidFill>
              <a:srgbClr val="EF509C"/>
            </a:solidFill>
            <a:prstDash val="solid"/>
            <a:miter/>
          </a:ln>
        </p:spPr>
        <p:txBody>
          <a:bodyPr/>
          <a:lstStyle/>
          <a:p>
            <a:endParaRPr lang="en-GB"/>
          </a:p>
        </p:txBody>
      </p:sp>
      <p:sp>
        <p:nvSpPr>
          <p:cNvPr id="8" name="Freeform 8"/>
          <p:cNvSpPr/>
          <p:nvPr/>
        </p:nvSpPr>
        <p:spPr>
          <a:xfrm>
            <a:off x="5258806" y="6914358"/>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9" name="Group 9"/>
          <p:cNvGrpSpPr>
            <a:grpSpLocks noChangeAspect="1"/>
          </p:cNvGrpSpPr>
          <p:nvPr/>
        </p:nvGrpSpPr>
        <p:grpSpPr>
          <a:xfrm>
            <a:off x="136297" y="8537052"/>
            <a:ext cx="1607067" cy="1607067"/>
            <a:chOff x="0" y="0"/>
            <a:chExt cx="2551318" cy="2551318"/>
          </a:xfrm>
        </p:grpSpPr>
        <p:sp>
          <p:nvSpPr>
            <p:cNvPr id="10" name="Freeform 10"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8"/>
              <a:stretch>
                <a:fillRect/>
              </a:stretch>
            </a:blipFill>
          </p:spPr>
          <p:txBody>
            <a:bodyPr/>
            <a:lstStyle/>
            <a:p>
              <a:endParaRPr lang="en-GB"/>
            </a:p>
          </p:txBody>
        </p:sp>
      </p:grpSp>
      <p:sp>
        <p:nvSpPr>
          <p:cNvPr id="11" name="Freeform 11">
            <a:hlinkClick r:id="rId9" tooltip="https://www.nhs.uk/best-start-in-life/baby/recipes-and-meal-ideas/"/>
          </p:cNvPr>
          <p:cNvSpPr/>
          <p:nvPr/>
        </p:nvSpPr>
        <p:spPr>
          <a:xfrm>
            <a:off x="6726506" y="3291597"/>
            <a:ext cx="4441925" cy="6356958"/>
          </a:xfrm>
          <a:custGeom>
            <a:avLst/>
            <a:gdLst/>
            <a:ahLst/>
            <a:cxnLst/>
            <a:rect l="l" t="t" r="r" b="b"/>
            <a:pathLst>
              <a:path w="4441925" h="6356958">
                <a:moveTo>
                  <a:pt x="0" y="0"/>
                </a:moveTo>
                <a:lnTo>
                  <a:pt x="4441924" y="0"/>
                </a:lnTo>
                <a:lnTo>
                  <a:pt x="4441924" y="6356959"/>
                </a:lnTo>
                <a:lnTo>
                  <a:pt x="0" y="6356959"/>
                </a:lnTo>
                <a:lnTo>
                  <a:pt x="0" y="0"/>
                </a:lnTo>
                <a:close/>
              </a:path>
            </a:pathLst>
          </a:custGeom>
          <a:blipFill>
            <a:blip r:embed="rId10"/>
            <a:stretch>
              <a:fillRect/>
            </a:stretch>
          </a:blipFill>
          <a:ln w="95250" cap="sq">
            <a:solidFill>
              <a:srgbClr val="FAD430"/>
            </a:solidFill>
            <a:prstDash val="solid"/>
            <a:miter/>
          </a:ln>
        </p:spPr>
        <p:txBody>
          <a:bodyPr/>
          <a:lstStyle/>
          <a:p>
            <a:endParaRPr lang="en-GB"/>
          </a:p>
        </p:txBody>
      </p:sp>
      <p:sp>
        <p:nvSpPr>
          <p:cNvPr id="12" name="Freeform 12"/>
          <p:cNvSpPr/>
          <p:nvPr/>
        </p:nvSpPr>
        <p:spPr>
          <a:xfrm>
            <a:off x="10443487" y="8537052"/>
            <a:ext cx="1119646" cy="1111503"/>
          </a:xfrm>
          <a:custGeom>
            <a:avLst/>
            <a:gdLst/>
            <a:ahLst/>
            <a:cxnLst/>
            <a:rect l="l" t="t" r="r" b="b"/>
            <a:pathLst>
              <a:path w="1119646" h="1111503">
                <a:moveTo>
                  <a:pt x="0" y="0"/>
                </a:moveTo>
                <a:lnTo>
                  <a:pt x="1119647" y="0"/>
                </a:lnTo>
                <a:lnTo>
                  <a:pt x="1119647" y="1111504"/>
                </a:lnTo>
                <a:lnTo>
                  <a:pt x="0" y="1111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a:hlinkClick r:id="rId11" tooltip="https://www.nutrition.org.uk/nutrition-for/toddlers-and-pre-school/"/>
          </p:cNvPr>
          <p:cNvSpPr/>
          <p:nvPr/>
        </p:nvSpPr>
        <p:spPr>
          <a:xfrm>
            <a:off x="11824461" y="3291597"/>
            <a:ext cx="5655825" cy="3973217"/>
          </a:xfrm>
          <a:custGeom>
            <a:avLst/>
            <a:gdLst/>
            <a:ahLst/>
            <a:cxnLst/>
            <a:rect l="l" t="t" r="r" b="b"/>
            <a:pathLst>
              <a:path w="5655825" h="3973217">
                <a:moveTo>
                  <a:pt x="0" y="0"/>
                </a:moveTo>
                <a:lnTo>
                  <a:pt x="5655824" y="0"/>
                </a:lnTo>
                <a:lnTo>
                  <a:pt x="5655824" y="3973217"/>
                </a:lnTo>
                <a:lnTo>
                  <a:pt x="0" y="3973217"/>
                </a:lnTo>
                <a:lnTo>
                  <a:pt x="0" y="0"/>
                </a:lnTo>
                <a:close/>
              </a:path>
            </a:pathLst>
          </a:custGeom>
          <a:blipFill>
            <a:blip r:embed="rId12"/>
            <a:stretch>
              <a:fillRect/>
            </a:stretch>
          </a:blipFill>
          <a:ln w="95250" cap="sq">
            <a:solidFill>
              <a:srgbClr val="00B0F0"/>
            </a:solidFill>
            <a:prstDash val="solid"/>
            <a:miter/>
          </a:ln>
        </p:spPr>
        <p:txBody>
          <a:bodyPr/>
          <a:lstStyle/>
          <a:p>
            <a:endParaRPr lang="en-GB"/>
          </a:p>
        </p:txBody>
      </p:sp>
      <p:sp>
        <p:nvSpPr>
          <p:cNvPr id="14" name="Freeform 14"/>
          <p:cNvSpPr/>
          <p:nvPr/>
        </p:nvSpPr>
        <p:spPr>
          <a:xfrm>
            <a:off x="16699477" y="6162106"/>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PLAY</a:t>
              </a:r>
            </a:p>
          </p:txBody>
        </p:sp>
      </p:grpSp>
      <p:sp>
        <p:nvSpPr>
          <p:cNvPr id="5" name="Freeform 5"/>
          <p:cNvSpPr/>
          <p:nvPr/>
        </p:nvSpPr>
        <p:spPr>
          <a:xfrm rot="-10800000">
            <a:off x="10924789" y="5417820"/>
            <a:ext cx="7391120" cy="4934852"/>
          </a:xfrm>
          <a:custGeom>
            <a:avLst/>
            <a:gdLst/>
            <a:ahLst/>
            <a:cxnLst/>
            <a:rect l="l" t="t" r="r" b="b"/>
            <a:pathLst>
              <a:path w="7391120" h="4934852">
                <a:moveTo>
                  <a:pt x="0" y="0"/>
                </a:moveTo>
                <a:lnTo>
                  <a:pt x="7391120" y="0"/>
                </a:lnTo>
                <a:lnTo>
                  <a:pt x="7391120" y="4934852"/>
                </a:lnTo>
                <a:lnTo>
                  <a:pt x="0" y="4934852"/>
                </a:lnTo>
                <a:lnTo>
                  <a:pt x="0" y="0"/>
                </a:lnTo>
                <a:close/>
              </a:path>
            </a:pathLst>
          </a:custGeom>
          <a:blipFill>
            <a:blip r:embed="rId3">
              <a:extLst>
                <a:ext uri="{96DAC541-7B7A-43D3-8B79-37D633B846F1}">
                  <asvg:svgBlip xmlns:asvg="http://schemas.microsoft.com/office/drawing/2016/SVG/main" r:embed="rId4"/>
                </a:ext>
              </a:extLst>
            </a:blip>
            <a:stretch>
              <a:fillRect l="-30084" t="-94832"/>
            </a:stretch>
          </a:blipFill>
        </p:spPr>
        <p:txBody>
          <a:bodyPr/>
          <a:lstStyle/>
          <a:p>
            <a:endParaRPr lang="en-GB"/>
          </a:p>
        </p:txBody>
      </p:sp>
      <p:grpSp>
        <p:nvGrpSpPr>
          <p:cNvPr id="6" name="Group 6"/>
          <p:cNvGrpSpPr/>
          <p:nvPr/>
        </p:nvGrpSpPr>
        <p:grpSpPr>
          <a:xfrm>
            <a:off x="13981297" y="6358032"/>
            <a:ext cx="808331" cy="821550"/>
            <a:chOff x="0" y="0"/>
            <a:chExt cx="1077775" cy="1095400"/>
          </a:xfrm>
        </p:grpSpPr>
        <p:sp>
          <p:nvSpPr>
            <p:cNvPr id="7" name="Freeform 7"/>
            <p:cNvSpPr/>
            <p:nvPr/>
          </p:nvSpPr>
          <p:spPr>
            <a:xfrm>
              <a:off x="42728" y="38100"/>
              <a:ext cx="999972" cy="1021461"/>
            </a:xfrm>
            <a:custGeom>
              <a:avLst/>
              <a:gdLst/>
              <a:ahLst/>
              <a:cxnLst/>
              <a:rect l="l" t="t" r="r" b="b"/>
              <a:pathLst>
                <a:path w="999972" h="1021461">
                  <a:moveTo>
                    <a:pt x="0" y="510794"/>
                  </a:moveTo>
                  <a:cubicBezTo>
                    <a:pt x="0" y="228600"/>
                    <a:pt x="223893" y="0"/>
                    <a:pt x="500057" y="0"/>
                  </a:cubicBezTo>
                  <a:cubicBezTo>
                    <a:pt x="776221" y="0"/>
                    <a:pt x="999972" y="228600"/>
                    <a:pt x="999972" y="510794"/>
                  </a:cubicBezTo>
                  <a:cubicBezTo>
                    <a:pt x="999972" y="792988"/>
                    <a:pt x="776221" y="1021461"/>
                    <a:pt x="500057" y="1021461"/>
                  </a:cubicBezTo>
                  <a:cubicBezTo>
                    <a:pt x="223893" y="1021461"/>
                    <a:pt x="0" y="792861"/>
                    <a:pt x="0" y="510794"/>
                  </a:cubicBezTo>
                  <a:close/>
                </a:path>
              </a:pathLst>
            </a:custGeom>
            <a:solidFill>
              <a:srgbClr val="FAD430"/>
            </a:solidFill>
          </p:spPr>
          <p:txBody>
            <a:bodyPr/>
            <a:lstStyle/>
            <a:p>
              <a:endParaRPr lang="en-GB"/>
            </a:p>
          </p:txBody>
        </p:sp>
        <p:sp>
          <p:nvSpPr>
            <p:cNvPr id="8" name="Freeform 8"/>
            <p:cNvSpPr/>
            <p:nvPr/>
          </p:nvSpPr>
          <p:spPr>
            <a:xfrm>
              <a:off x="0" y="0"/>
              <a:ext cx="1084599" cy="1097788"/>
            </a:xfrm>
            <a:custGeom>
              <a:avLst/>
              <a:gdLst/>
              <a:ahLst/>
              <a:cxnLst/>
              <a:rect l="l" t="t" r="r" b="b"/>
              <a:pathLst>
                <a:path w="1084599" h="1097788">
                  <a:moveTo>
                    <a:pt x="0" y="548894"/>
                  </a:moveTo>
                  <a:cubicBezTo>
                    <a:pt x="0" y="250698"/>
                    <a:pt x="237709" y="0"/>
                    <a:pt x="542785" y="0"/>
                  </a:cubicBezTo>
                  <a:lnTo>
                    <a:pt x="542785" y="38100"/>
                  </a:lnTo>
                  <a:lnTo>
                    <a:pt x="542785" y="0"/>
                  </a:lnTo>
                  <a:cubicBezTo>
                    <a:pt x="847719" y="0"/>
                    <a:pt x="1084599" y="250698"/>
                    <a:pt x="1084599" y="548894"/>
                  </a:cubicBezTo>
                  <a:lnTo>
                    <a:pt x="1042700" y="548894"/>
                  </a:lnTo>
                  <a:lnTo>
                    <a:pt x="1084599" y="548894"/>
                  </a:lnTo>
                  <a:cubicBezTo>
                    <a:pt x="1084599" y="846963"/>
                    <a:pt x="847719" y="1097788"/>
                    <a:pt x="542643" y="1097788"/>
                  </a:cubicBezTo>
                  <a:lnTo>
                    <a:pt x="542643" y="1059688"/>
                  </a:lnTo>
                  <a:lnTo>
                    <a:pt x="542643" y="1097788"/>
                  </a:lnTo>
                  <a:cubicBezTo>
                    <a:pt x="237709" y="1097661"/>
                    <a:pt x="0" y="846963"/>
                    <a:pt x="0" y="548894"/>
                  </a:cubicBezTo>
                  <a:lnTo>
                    <a:pt x="42728" y="548894"/>
                  </a:lnTo>
                  <a:lnTo>
                    <a:pt x="85456" y="548894"/>
                  </a:lnTo>
                  <a:lnTo>
                    <a:pt x="42728" y="548894"/>
                  </a:lnTo>
                  <a:lnTo>
                    <a:pt x="0" y="548894"/>
                  </a:lnTo>
                  <a:moveTo>
                    <a:pt x="85456" y="548894"/>
                  </a:moveTo>
                  <a:cubicBezTo>
                    <a:pt x="85456" y="569976"/>
                    <a:pt x="66370" y="586994"/>
                    <a:pt x="42728" y="586994"/>
                  </a:cubicBezTo>
                  <a:cubicBezTo>
                    <a:pt x="19085" y="586994"/>
                    <a:pt x="0" y="569976"/>
                    <a:pt x="0" y="548894"/>
                  </a:cubicBezTo>
                  <a:cubicBezTo>
                    <a:pt x="0" y="527812"/>
                    <a:pt x="19085" y="510794"/>
                    <a:pt x="42728" y="510794"/>
                  </a:cubicBezTo>
                  <a:cubicBezTo>
                    <a:pt x="66370" y="510794"/>
                    <a:pt x="85456" y="527812"/>
                    <a:pt x="85456" y="548894"/>
                  </a:cubicBezTo>
                  <a:cubicBezTo>
                    <a:pt x="85456" y="814832"/>
                    <a:pt x="295391" y="1021461"/>
                    <a:pt x="542785" y="1021461"/>
                  </a:cubicBezTo>
                  <a:cubicBezTo>
                    <a:pt x="790179" y="1021461"/>
                    <a:pt x="999972" y="814832"/>
                    <a:pt x="999972" y="548894"/>
                  </a:cubicBezTo>
                  <a:cubicBezTo>
                    <a:pt x="999972" y="282956"/>
                    <a:pt x="790037" y="76200"/>
                    <a:pt x="542785" y="76200"/>
                  </a:cubicBezTo>
                  <a:lnTo>
                    <a:pt x="542785" y="38100"/>
                  </a:lnTo>
                  <a:lnTo>
                    <a:pt x="542785" y="76200"/>
                  </a:lnTo>
                  <a:cubicBezTo>
                    <a:pt x="295391" y="76200"/>
                    <a:pt x="85456" y="282829"/>
                    <a:pt x="85456" y="548894"/>
                  </a:cubicBezTo>
                  <a:close/>
                </a:path>
              </a:pathLst>
            </a:custGeom>
            <a:solidFill>
              <a:srgbClr val="00B0F0"/>
            </a:solidFill>
          </p:spPr>
          <p:txBody>
            <a:bodyPr/>
            <a:lstStyle/>
            <a:p>
              <a:endParaRPr lang="en-GB"/>
            </a:p>
          </p:txBody>
        </p:sp>
      </p:grpSp>
      <p:grpSp>
        <p:nvGrpSpPr>
          <p:cNvPr id="9" name="Group 9"/>
          <p:cNvGrpSpPr/>
          <p:nvPr/>
        </p:nvGrpSpPr>
        <p:grpSpPr>
          <a:xfrm>
            <a:off x="12712594" y="9668532"/>
            <a:ext cx="458874" cy="489448"/>
            <a:chOff x="0" y="0"/>
            <a:chExt cx="611832" cy="652598"/>
          </a:xfrm>
        </p:grpSpPr>
        <p:sp>
          <p:nvSpPr>
            <p:cNvPr id="10" name="Freeform 10"/>
            <p:cNvSpPr/>
            <p:nvPr/>
          </p:nvSpPr>
          <p:spPr>
            <a:xfrm>
              <a:off x="19050" y="19050"/>
              <a:ext cx="577215" cy="615569"/>
            </a:xfrm>
            <a:custGeom>
              <a:avLst/>
              <a:gdLst/>
              <a:ahLst/>
              <a:cxnLst/>
              <a:rect l="l" t="t" r="r" b="b"/>
              <a:pathLst>
                <a:path w="577215" h="615569">
                  <a:moveTo>
                    <a:pt x="0" y="307848"/>
                  </a:moveTo>
                  <a:cubicBezTo>
                    <a:pt x="0" y="137795"/>
                    <a:pt x="129159" y="0"/>
                    <a:pt x="288544" y="0"/>
                  </a:cubicBezTo>
                  <a:cubicBezTo>
                    <a:pt x="447929" y="0"/>
                    <a:pt x="577215" y="137795"/>
                    <a:pt x="577215" y="307848"/>
                  </a:cubicBezTo>
                  <a:cubicBezTo>
                    <a:pt x="577215" y="477901"/>
                    <a:pt x="447929" y="615569"/>
                    <a:pt x="288544" y="615569"/>
                  </a:cubicBezTo>
                  <a:cubicBezTo>
                    <a:pt x="129159" y="615569"/>
                    <a:pt x="0" y="477774"/>
                    <a:pt x="0" y="307848"/>
                  </a:cubicBezTo>
                  <a:close/>
                </a:path>
              </a:pathLst>
            </a:custGeom>
            <a:solidFill>
              <a:srgbClr val="FAD430"/>
            </a:solidFill>
          </p:spPr>
          <p:txBody>
            <a:bodyPr/>
            <a:lstStyle/>
            <a:p>
              <a:endParaRPr lang="en-GB"/>
            </a:p>
          </p:txBody>
        </p:sp>
        <p:sp>
          <p:nvSpPr>
            <p:cNvPr id="11" name="Freeform 11"/>
            <p:cNvSpPr/>
            <p:nvPr/>
          </p:nvSpPr>
          <p:spPr>
            <a:xfrm>
              <a:off x="0" y="0"/>
              <a:ext cx="615315" cy="653796"/>
            </a:xfrm>
            <a:custGeom>
              <a:avLst/>
              <a:gdLst/>
              <a:ahLst/>
              <a:cxnLst/>
              <a:rect l="l" t="t" r="r" b="b"/>
              <a:pathLst>
                <a:path w="615315" h="653796">
                  <a:moveTo>
                    <a:pt x="0" y="326898"/>
                  </a:moveTo>
                  <a:cubicBezTo>
                    <a:pt x="0" y="147574"/>
                    <a:pt x="136652" y="0"/>
                    <a:pt x="307594" y="0"/>
                  </a:cubicBezTo>
                  <a:lnTo>
                    <a:pt x="307594" y="19050"/>
                  </a:lnTo>
                  <a:lnTo>
                    <a:pt x="307594" y="0"/>
                  </a:lnTo>
                  <a:cubicBezTo>
                    <a:pt x="478663" y="0"/>
                    <a:pt x="615315" y="147574"/>
                    <a:pt x="615315" y="326898"/>
                  </a:cubicBezTo>
                  <a:lnTo>
                    <a:pt x="596265" y="326898"/>
                  </a:lnTo>
                  <a:lnTo>
                    <a:pt x="615315" y="326898"/>
                  </a:lnTo>
                  <a:cubicBezTo>
                    <a:pt x="615315" y="506222"/>
                    <a:pt x="478663" y="653796"/>
                    <a:pt x="307721" y="653796"/>
                  </a:cubicBezTo>
                  <a:lnTo>
                    <a:pt x="307721" y="634746"/>
                  </a:lnTo>
                  <a:lnTo>
                    <a:pt x="307721" y="653796"/>
                  </a:lnTo>
                  <a:cubicBezTo>
                    <a:pt x="136652" y="653669"/>
                    <a:pt x="0" y="506222"/>
                    <a:pt x="0" y="326898"/>
                  </a:cubicBezTo>
                  <a:lnTo>
                    <a:pt x="19050" y="326898"/>
                  </a:lnTo>
                  <a:lnTo>
                    <a:pt x="38100" y="326898"/>
                  </a:lnTo>
                  <a:lnTo>
                    <a:pt x="19050" y="326898"/>
                  </a:lnTo>
                  <a:lnTo>
                    <a:pt x="0" y="326898"/>
                  </a:lnTo>
                  <a:moveTo>
                    <a:pt x="38100" y="326898"/>
                  </a:moveTo>
                  <a:cubicBezTo>
                    <a:pt x="38100" y="337439"/>
                    <a:pt x="29591" y="345948"/>
                    <a:pt x="19050" y="345948"/>
                  </a:cubicBezTo>
                  <a:cubicBezTo>
                    <a:pt x="8509" y="345948"/>
                    <a:pt x="0" y="337439"/>
                    <a:pt x="0" y="326898"/>
                  </a:cubicBezTo>
                  <a:cubicBezTo>
                    <a:pt x="0" y="316357"/>
                    <a:pt x="8509" y="307848"/>
                    <a:pt x="19050" y="307848"/>
                  </a:cubicBezTo>
                  <a:cubicBezTo>
                    <a:pt x="29591" y="307848"/>
                    <a:pt x="38100" y="316357"/>
                    <a:pt x="38100" y="326898"/>
                  </a:cubicBezTo>
                  <a:cubicBezTo>
                    <a:pt x="38100" y="487553"/>
                    <a:pt x="159893" y="615696"/>
                    <a:pt x="307594" y="615696"/>
                  </a:cubicBezTo>
                  <a:cubicBezTo>
                    <a:pt x="455295" y="615696"/>
                    <a:pt x="577215" y="487553"/>
                    <a:pt x="577215" y="326898"/>
                  </a:cubicBezTo>
                  <a:cubicBezTo>
                    <a:pt x="577215" y="166243"/>
                    <a:pt x="455295" y="38100"/>
                    <a:pt x="307594" y="38100"/>
                  </a:cubicBezTo>
                  <a:lnTo>
                    <a:pt x="307594" y="19050"/>
                  </a:lnTo>
                  <a:lnTo>
                    <a:pt x="307594" y="38100"/>
                  </a:lnTo>
                  <a:cubicBezTo>
                    <a:pt x="159893" y="38100"/>
                    <a:pt x="38100" y="166243"/>
                    <a:pt x="38100" y="326898"/>
                  </a:cubicBezTo>
                  <a:close/>
                </a:path>
              </a:pathLst>
            </a:custGeom>
            <a:solidFill>
              <a:srgbClr val="00B0F0"/>
            </a:solidFill>
          </p:spPr>
          <p:txBody>
            <a:bodyPr/>
            <a:lstStyle/>
            <a:p>
              <a:endParaRPr lang="en-GB"/>
            </a:p>
          </p:txBody>
        </p:sp>
      </p:grpSp>
      <p:grpSp>
        <p:nvGrpSpPr>
          <p:cNvPr id="12" name="Group 12"/>
          <p:cNvGrpSpPr/>
          <p:nvPr/>
        </p:nvGrpSpPr>
        <p:grpSpPr>
          <a:xfrm>
            <a:off x="16050440" y="6763789"/>
            <a:ext cx="375849" cy="415793"/>
            <a:chOff x="0" y="0"/>
            <a:chExt cx="501132" cy="554390"/>
          </a:xfrm>
        </p:grpSpPr>
        <p:sp>
          <p:nvSpPr>
            <p:cNvPr id="13" name="Freeform 13"/>
            <p:cNvSpPr/>
            <p:nvPr/>
          </p:nvSpPr>
          <p:spPr>
            <a:xfrm>
              <a:off x="19050" y="19050"/>
              <a:ext cx="466344" cy="517398"/>
            </a:xfrm>
            <a:custGeom>
              <a:avLst/>
              <a:gdLst/>
              <a:ahLst/>
              <a:cxnLst/>
              <a:rect l="l" t="t" r="r" b="b"/>
              <a:pathLst>
                <a:path w="466344" h="517398">
                  <a:moveTo>
                    <a:pt x="0" y="258699"/>
                  </a:moveTo>
                  <a:cubicBezTo>
                    <a:pt x="0" y="115824"/>
                    <a:pt x="104394" y="0"/>
                    <a:pt x="233172" y="0"/>
                  </a:cubicBezTo>
                  <a:cubicBezTo>
                    <a:pt x="361950" y="0"/>
                    <a:pt x="466344" y="115824"/>
                    <a:pt x="466344" y="258699"/>
                  </a:cubicBezTo>
                  <a:cubicBezTo>
                    <a:pt x="466344" y="401574"/>
                    <a:pt x="361950" y="517398"/>
                    <a:pt x="233172" y="517398"/>
                  </a:cubicBezTo>
                  <a:cubicBezTo>
                    <a:pt x="104394" y="517398"/>
                    <a:pt x="0" y="401574"/>
                    <a:pt x="0" y="258699"/>
                  </a:cubicBezTo>
                  <a:close/>
                </a:path>
              </a:pathLst>
            </a:custGeom>
            <a:solidFill>
              <a:srgbClr val="FAD430"/>
            </a:solidFill>
          </p:spPr>
          <p:txBody>
            <a:bodyPr/>
            <a:lstStyle/>
            <a:p>
              <a:endParaRPr lang="en-GB"/>
            </a:p>
          </p:txBody>
        </p:sp>
        <p:sp>
          <p:nvSpPr>
            <p:cNvPr id="14" name="Freeform 14"/>
            <p:cNvSpPr/>
            <p:nvPr/>
          </p:nvSpPr>
          <p:spPr>
            <a:xfrm>
              <a:off x="0" y="0"/>
              <a:ext cx="504571" cy="555498"/>
            </a:xfrm>
            <a:custGeom>
              <a:avLst/>
              <a:gdLst/>
              <a:ahLst/>
              <a:cxnLst/>
              <a:rect l="l" t="t" r="r" b="b"/>
              <a:pathLst>
                <a:path w="504571" h="555498">
                  <a:moveTo>
                    <a:pt x="0" y="277749"/>
                  </a:moveTo>
                  <a:cubicBezTo>
                    <a:pt x="0" y="126238"/>
                    <a:pt x="111125" y="0"/>
                    <a:pt x="252222" y="0"/>
                  </a:cubicBezTo>
                  <a:lnTo>
                    <a:pt x="252222" y="19050"/>
                  </a:lnTo>
                  <a:lnTo>
                    <a:pt x="252222" y="0"/>
                  </a:lnTo>
                  <a:cubicBezTo>
                    <a:pt x="393446" y="0"/>
                    <a:pt x="504571" y="126238"/>
                    <a:pt x="504571" y="277749"/>
                  </a:cubicBezTo>
                  <a:lnTo>
                    <a:pt x="485521" y="277749"/>
                  </a:lnTo>
                  <a:lnTo>
                    <a:pt x="504571" y="277749"/>
                  </a:lnTo>
                  <a:cubicBezTo>
                    <a:pt x="504571" y="429260"/>
                    <a:pt x="393446" y="555498"/>
                    <a:pt x="252349" y="555498"/>
                  </a:cubicBezTo>
                  <a:lnTo>
                    <a:pt x="252349" y="536448"/>
                  </a:lnTo>
                  <a:lnTo>
                    <a:pt x="252349" y="555498"/>
                  </a:lnTo>
                  <a:cubicBezTo>
                    <a:pt x="111125" y="555498"/>
                    <a:pt x="0" y="429260"/>
                    <a:pt x="0" y="277749"/>
                  </a:cubicBezTo>
                  <a:lnTo>
                    <a:pt x="19050" y="277749"/>
                  </a:lnTo>
                  <a:lnTo>
                    <a:pt x="38100" y="277749"/>
                  </a:lnTo>
                  <a:lnTo>
                    <a:pt x="19050" y="277749"/>
                  </a:lnTo>
                  <a:lnTo>
                    <a:pt x="0" y="277749"/>
                  </a:lnTo>
                  <a:moveTo>
                    <a:pt x="38100" y="277749"/>
                  </a:moveTo>
                  <a:cubicBezTo>
                    <a:pt x="38100" y="288290"/>
                    <a:pt x="29591" y="296799"/>
                    <a:pt x="19050" y="296799"/>
                  </a:cubicBezTo>
                  <a:cubicBezTo>
                    <a:pt x="8509" y="296799"/>
                    <a:pt x="0" y="288290"/>
                    <a:pt x="0" y="277749"/>
                  </a:cubicBezTo>
                  <a:cubicBezTo>
                    <a:pt x="0" y="267208"/>
                    <a:pt x="8509" y="258699"/>
                    <a:pt x="19050" y="258699"/>
                  </a:cubicBezTo>
                  <a:cubicBezTo>
                    <a:pt x="29591" y="258699"/>
                    <a:pt x="38100" y="267208"/>
                    <a:pt x="38100" y="277749"/>
                  </a:cubicBezTo>
                  <a:cubicBezTo>
                    <a:pt x="38100" y="411988"/>
                    <a:pt x="135763" y="517398"/>
                    <a:pt x="252222" y="517398"/>
                  </a:cubicBezTo>
                  <a:cubicBezTo>
                    <a:pt x="368681" y="517398"/>
                    <a:pt x="466344" y="411988"/>
                    <a:pt x="466344" y="277749"/>
                  </a:cubicBezTo>
                  <a:cubicBezTo>
                    <a:pt x="466344" y="143510"/>
                    <a:pt x="368808" y="38100"/>
                    <a:pt x="252222" y="38100"/>
                  </a:cubicBezTo>
                  <a:lnTo>
                    <a:pt x="252222" y="19050"/>
                  </a:lnTo>
                  <a:lnTo>
                    <a:pt x="252222" y="38100"/>
                  </a:lnTo>
                  <a:cubicBezTo>
                    <a:pt x="135763" y="38100"/>
                    <a:pt x="38100" y="143510"/>
                    <a:pt x="38100" y="277749"/>
                  </a:cubicBezTo>
                  <a:close/>
                </a:path>
              </a:pathLst>
            </a:custGeom>
            <a:solidFill>
              <a:srgbClr val="00B0F0"/>
            </a:solidFill>
          </p:spPr>
          <p:txBody>
            <a:bodyPr/>
            <a:lstStyle/>
            <a:p>
              <a:endParaRPr lang="en-GB"/>
            </a:p>
          </p:txBody>
        </p:sp>
      </p:grpSp>
      <p:sp>
        <p:nvSpPr>
          <p:cNvPr id="15" name="Freeform 15"/>
          <p:cNvSpPr/>
          <p:nvPr/>
        </p:nvSpPr>
        <p:spPr>
          <a:xfrm>
            <a:off x="15665630" y="8754378"/>
            <a:ext cx="1969869" cy="1969869"/>
          </a:xfrm>
          <a:custGeom>
            <a:avLst/>
            <a:gdLst/>
            <a:ahLst/>
            <a:cxnLst/>
            <a:rect l="l" t="t" r="r" b="b"/>
            <a:pathLst>
              <a:path w="1969869" h="1969869">
                <a:moveTo>
                  <a:pt x="0" y="0"/>
                </a:moveTo>
                <a:lnTo>
                  <a:pt x="1969869" y="0"/>
                </a:lnTo>
                <a:lnTo>
                  <a:pt x="1969869" y="1969869"/>
                </a:lnTo>
                <a:lnTo>
                  <a:pt x="0" y="19698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6" name="Group 16"/>
          <p:cNvGrpSpPr>
            <a:grpSpLocks noChangeAspect="1"/>
          </p:cNvGrpSpPr>
          <p:nvPr/>
        </p:nvGrpSpPr>
        <p:grpSpPr>
          <a:xfrm>
            <a:off x="15881033" y="71956"/>
            <a:ext cx="2299333" cy="1913488"/>
            <a:chOff x="0" y="0"/>
            <a:chExt cx="4440918" cy="3695700"/>
          </a:xfrm>
        </p:grpSpPr>
        <p:sp>
          <p:nvSpPr>
            <p:cNvPr id="17" name="Freeform 17"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7"/>
              <a:stretch>
                <a:fillRect r="-11102"/>
              </a:stretch>
            </a:blipFill>
          </p:spPr>
          <p:txBody>
            <a:bodyPr/>
            <a:lstStyle/>
            <a:p>
              <a:endParaRPr lang="en-GB"/>
            </a:p>
          </p:txBody>
        </p:sp>
      </p:grpSp>
      <p:grpSp>
        <p:nvGrpSpPr>
          <p:cNvPr id="18" name="Group 18"/>
          <p:cNvGrpSpPr>
            <a:grpSpLocks noChangeAspect="1"/>
          </p:cNvGrpSpPr>
          <p:nvPr/>
        </p:nvGrpSpPr>
        <p:grpSpPr>
          <a:xfrm>
            <a:off x="136297" y="8537052"/>
            <a:ext cx="1607067" cy="1607067"/>
            <a:chOff x="0" y="0"/>
            <a:chExt cx="2551318" cy="2551318"/>
          </a:xfrm>
        </p:grpSpPr>
        <p:sp>
          <p:nvSpPr>
            <p:cNvPr id="19" name="Freeform 19"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8"/>
              <a:stretch>
                <a:fillRect/>
              </a:stretch>
            </a:blipFill>
          </p:spPr>
          <p:txBody>
            <a:bodyPr/>
            <a:lstStyle/>
            <a:p>
              <a:endParaRPr lang="en-GB"/>
            </a:p>
          </p:txBody>
        </p:sp>
      </p:grpSp>
      <p:sp>
        <p:nvSpPr>
          <p:cNvPr id="20" name="TextBox 20"/>
          <p:cNvSpPr txBox="1"/>
          <p:nvPr/>
        </p:nvSpPr>
        <p:spPr>
          <a:xfrm>
            <a:off x="1257300" y="3396756"/>
            <a:ext cx="16002000" cy="5738622"/>
          </a:xfrm>
          <a:prstGeom prst="rect">
            <a:avLst/>
          </a:prstGeom>
        </p:spPr>
        <p:txBody>
          <a:bodyPr lIns="0" tIns="0" rIns="0" bIns="0" rtlCol="0" anchor="t">
            <a:spAutoFit/>
          </a:bodyPr>
          <a:lstStyle/>
          <a:p>
            <a:pPr algn="l">
              <a:lnSpc>
                <a:spcPts val="3023"/>
              </a:lnSpc>
              <a:spcBef>
                <a:spcPct val="0"/>
              </a:spcBef>
            </a:pPr>
            <a:r>
              <a:rPr lang="en-US" sz="2799" dirty="0">
                <a:solidFill>
                  <a:srgbClr val="000000"/>
                </a:solidFill>
                <a:latin typeface="Raleway"/>
                <a:ea typeface="Raleway"/>
                <a:cs typeface="Raleway"/>
                <a:sym typeface="Raleway"/>
              </a:rPr>
              <a:t>Play isn’t just about keeping children entertained; it’s a </a:t>
            </a:r>
            <a:r>
              <a:rPr lang="en-US" sz="2799" b="1" dirty="0">
                <a:solidFill>
                  <a:srgbClr val="00B0F0"/>
                </a:solidFill>
                <a:latin typeface="Raleway Bold"/>
                <a:ea typeface="Raleway Bold"/>
                <a:cs typeface="Raleway Bold"/>
                <a:sym typeface="Raleway Bold"/>
              </a:rPr>
              <a:t>powerful tool for learning and wellbeing</a:t>
            </a:r>
            <a:r>
              <a:rPr lang="en-US" sz="2799" dirty="0">
                <a:solidFill>
                  <a:srgbClr val="000000"/>
                </a:solidFill>
                <a:latin typeface="Raleway"/>
                <a:ea typeface="Raleway"/>
                <a:cs typeface="Raleway"/>
                <a:sym typeface="Raleway"/>
              </a:rPr>
              <a:t>.</a:t>
            </a:r>
          </a:p>
          <a:p>
            <a:pPr algn="l">
              <a:lnSpc>
                <a:spcPts val="3023"/>
              </a:lnSpc>
              <a:spcBef>
                <a:spcPct val="0"/>
              </a:spcBef>
            </a:pPr>
            <a:endParaRPr lang="en-US" sz="2799" dirty="0">
              <a:solidFill>
                <a:srgbClr val="000000"/>
              </a:solidFill>
              <a:latin typeface="Raleway"/>
              <a:ea typeface="Raleway"/>
              <a:cs typeface="Raleway"/>
              <a:sym typeface="Raleway"/>
            </a:endParaRPr>
          </a:p>
          <a:p>
            <a:pPr algn="l">
              <a:lnSpc>
                <a:spcPts val="3023"/>
              </a:lnSpc>
              <a:spcBef>
                <a:spcPct val="0"/>
              </a:spcBef>
            </a:pPr>
            <a:r>
              <a:rPr lang="en-US" sz="2799" dirty="0">
                <a:solidFill>
                  <a:srgbClr val="000000"/>
                </a:solidFill>
                <a:latin typeface="Raleway"/>
                <a:ea typeface="Raleway"/>
                <a:cs typeface="Raleway"/>
                <a:sym typeface="Raleway"/>
              </a:rPr>
              <a:t>When a child builds a tower of blocks, they’re developing problem-solving skills and fine motor control. Running, jumping, and climbing? Those activities strengthen muscles, improve coordination, and support physical health. Imaginative play, such as pretending to be a doctor or a chef, helps children understand their emotions and develop social skills.</a:t>
            </a:r>
          </a:p>
          <a:p>
            <a:pPr algn="l">
              <a:lnSpc>
                <a:spcPts val="3023"/>
              </a:lnSpc>
              <a:spcBef>
                <a:spcPct val="0"/>
              </a:spcBef>
            </a:pPr>
            <a:endParaRPr lang="en-US" sz="2799" dirty="0">
              <a:solidFill>
                <a:srgbClr val="000000"/>
              </a:solidFill>
              <a:latin typeface="Raleway"/>
              <a:ea typeface="Raleway"/>
              <a:cs typeface="Raleway"/>
              <a:sym typeface="Raleway"/>
            </a:endParaRPr>
          </a:p>
          <a:p>
            <a:pPr algn="l">
              <a:lnSpc>
                <a:spcPts val="3023"/>
              </a:lnSpc>
              <a:spcBef>
                <a:spcPct val="0"/>
              </a:spcBef>
            </a:pPr>
            <a:r>
              <a:rPr lang="en-US" sz="2799" dirty="0">
                <a:solidFill>
                  <a:srgbClr val="000000"/>
                </a:solidFill>
                <a:latin typeface="Raleway"/>
                <a:ea typeface="Raleway"/>
                <a:cs typeface="Raleway"/>
                <a:sym typeface="Raleway"/>
              </a:rPr>
              <a:t>Not everyone understands this link; play can be seen as something children </a:t>
            </a:r>
          </a:p>
          <a:p>
            <a:pPr algn="l">
              <a:lnSpc>
                <a:spcPts val="3023"/>
              </a:lnSpc>
              <a:spcBef>
                <a:spcPct val="0"/>
              </a:spcBef>
            </a:pPr>
            <a:r>
              <a:rPr lang="en-US" sz="2799" dirty="0">
                <a:solidFill>
                  <a:srgbClr val="000000"/>
                </a:solidFill>
                <a:latin typeface="Raleway"/>
                <a:ea typeface="Raleway"/>
                <a:cs typeface="Raleway"/>
                <a:sym typeface="Raleway"/>
              </a:rPr>
              <a:t>do. </a:t>
            </a:r>
            <a:r>
              <a:rPr lang="en-US" sz="2799" b="1" dirty="0">
                <a:solidFill>
                  <a:srgbClr val="00B0F0"/>
                </a:solidFill>
                <a:latin typeface="Raleway Bold"/>
                <a:ea typeface="Raleway Bold"/>
                <a:cs typeface="Raleway Bold"/>
                <a:sym typeface="Raleway Bold"/>
              </a:rPr>
              <a:t>By </a:t>
            </a:r>
            <a:r>
              <a:rPr lang="en-US" sz="2799" b="1" dirty="0" err="1">
                <a:solidFill>
                  <a:srgbClr val="00B0F0"/>
                </a:solidFill>
                <a:latin typeface="Raleway Bold"/>
                <a:ea typeface="Raleway Bold"/>
                <a:cs typeface="Raleway Bold"/>
                <a:sym typeface="Raleway Bold"/>
              </a:rPr>
              <a:t>prioritising</a:t>
            </a:r>
            <a:r>
              <a:rPr lang="en-US" sz="2799" b="1" dirty="0">
                <a:solidFill>
                  <a:srgbClr val="00B0F0"/>
                </a:solidFill>
                <a:latin typeface="Raleway Bold"/>
                <a:ea typeface="Raleway Bold"/>
                <a:cs typeface="Raleway Bold"/>
                <a:sym typeface="Raleway Bold"/>
              </a:rPr>
              <a:t> play in your setting and helping families to learn </a:t>
            </a:r>
          </a:p>
          <a:p>
            <a:pPr algn="l">
              <a:lnSpc>
                <a:spcPts val="3023"/>
              </a:lnSpc>
              <a:spcBef>
                <a:spcPct val="0"/>
              </a:spcBef>
            </a:pPr>
            <a:r>
              <a:rPr lang="en-US" sz="2799" b="1" dirty="0">
                <a:solidFill>
                  <a:srgbClr val="00B0F0"/>
                </a:solidFill>
                <a:latin typeface="Raleway Bold"/>
                <a:ea typeface="Raleway Bold"/>
                <a:cs typeface="Raleway Bold"/>
                <a:sym typeface="Raleway Bold"/>
              </a:rPr>
              <a:t>the importance of play</a:t>
            </a:r>
            <a:r>
              <a:rPr lang="en-US" sz="2799" dirty="0">
                <a:solidFill>
                  <a:srgbClr val="000000"/>
                </a:solidFill>
                <a:latin typeface="Raleway"/>
                <a:ea typeface="Raleway"/>
                <a:cs typeface="Raleway"/>
                <a:sym typeface="Raleway"/>
              </a:rPr>
              <a:t> and that every playful moment is an </a:t>
            </a:r>
          </a:p>
          <a:p>
            <a:pPr algn="l">
              <a:lnSpc>
                <a:spcPts val="3023"/>
              </a:lnSpc>
              <a:spcBef>
                <a:spcPct val="0"/>
              </a:spcBef>
            </a:pPr>
            <a:r>
              <a:rPr lang="en-US" sz="2799" dirty="0">
                <a:solidFill>
                  <a:srgbClr val="000000"/>
                </a:solidFill>
                <a:latin typeface="Raleway"/>
                <a:ea typeface="Raleway"/>
                <a:cs typeface="Raleway"/>
                <a:sym typeface="Raleway"/>
              </a:rPr>
              <a:t>opportunity to grow, you will help families to </a:t>
            </a:r>
            <a:r>
              <a:rPr lang="en-US" sz="2799" dirty="0" err="1">
                <a:solidFill>
                  <a:srgbClr val="000000"/>
                </a:solidFill>
                <a:latin typeface="Raleway"/>
                <a:ea typeface="Raleway"/>
                <a:cs typeface="Raleway"/>
                <a:sym typeface="Raleway"/>
              </a:rPr>
              <a:t>prioritise</a:t>
            </a:r>
            <a:r>
              <a:rPr lang="en-US" sz="2799" dirty="0">
                <a:solidFill>
                  <a:srgbClr val="000000"/>
                </a:solidFill>
                <a:latin typeface="Raleway"/>
                <a:ea typeface="Raleway"/>
                <a:cs typeface="Raleway"/>
                <a:sym typeface="Raleway"/>
              </a:rPr>
              <a:t> play </a:t>
            </a:r>
          </a:p>
          <a:p>
            <a:pPr algn="l">
              <a:lnSpc>
                <a:spcPts val="3023"/>
              </a:lnSpc>
              <a:spcBef>
                <a:spcPct val="0"/>
              </a:spcBef>
            </a:pPr>
            <a:r>
              <a:rPr lang="en-US" sz="2799" dirty="0">
                <a:solidFill>
                  <a:srgbClr val="000000"/>
                </a:solidFill>
                <a:latin typeface="Raleway"/>
                <a:ea typeface="Raleway"/>
                <a:cs typeface="Raleway"/>
                <a:sym typeface="Raleway"/>
              </a:rPr>
              <a:t>at home. </a:t>
            </a:r>
          </a:p>
          <a:p>
            <a:pPr algn="l">
              <a:lnSpc>
                <a:spcPts val="3023"/>
              </a:lnSpc>
              <a:spcBef>
                <a:spcPct val="0"/>
              </a:spcBef>
            </a:pPr>
            <a:endParaRPr lang="en-US" sz="2799" dirty="0">
              <a:solidFill>
                <a:srgbClr val="000000"/>
              </a:solidFill>
              <a:latin typeface="Raleway"/>
              <a:ea typeface="Raleway"/>
              <a:cs typeface="Raleway"/>
              <a:sym typeface="Raleway"/>
            </a:endParaRPr>
          </a:p>
          <a:p>
            <a:pPr algn="l">
              <a:lnSpc>
                <a:spcPts val="3023"/>
              </a:lnSpc>
              <a:spcBef>
                <a:spcPct val="0"/>
              </a:spcBef>
            </a:pPr>
            <a:endParaRPr lang="en-US" sz="2799" dirty="0">
              <a:solidFill>
                <a:srgbClr val="000000"/>
              </a:solidFill>
              <a:latin typeface="Raleway"/>
              <a:ea typeface="Raleway"/>
              <a:cs typeface="Raleway"/>
              <a:sym typeface="Raleway"/>
            </a:endParaRPr>
          </a:p>
          <a:p>
            <a:pPr algn="l">
              <a:lnSpc>
                <a:spcPts val="3023"/>
              </a:lnSpc>
              <a:spcBef>
                <a:spcPct val="0"/>
              </a:spcBef>
            </a:pPr>
            <a:endParaRPr lang="en-US" sz="2799" dirty="0">
              <a:solidFill>
                <a:srgbClr val="000000"/>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PLAY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36297" y="8537052"/>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p:cNvSpPr/>
          <p:nvPr/>
        </p:nvSpPr>
        <p:spPr>
          <a:xfrm>
            <a:off x="13960458" y="2359071"/>
            <a:ext cx="3298842" cy="4662674"/>
          </a:xfrm>
          <a:custGeom>
            <a:avLst/>
            <a:gdLst/>
            <a:ahLst/>
            <a:cxnLst/>
            <a:rect l="l" t="t" r="r" b="b"/>
            <a:pathLst>
              <a:path w="3298842" h="4662674">
                <a:moveTo>
                  <a:pt x="0" y="0"/>
                </a:moveTo>
                <a:lnTo>
                  <a:pt x="3298842" y="0"/>
                </a:lnTo>
                <a:lnTo>
                  <a:pt x="3298842" y="4662674"/>
                </a:lnTo>
                <a:lnTo>
                  <a:pt x="0" y="4662674"/>
                </a:lnTo>
                <a:lnTo>
                  <a:pt x="0" y="0"/>
                </a:lnTo>
                <a:close/>
              </a:path>
            </a:pathLst>
          </a:custGeom>
          <a:blipFill>
            <a:blip r:embed="rId5"/>
            <a:stretch>
              <a:fillRect/>
            </a:stretch>
          </a:blipFill>
          <a:ln w="95250" cap="sq">
            <a:solidFill>
              <a:srgbClr val="00B0F0"/>
            </a:solidFill>
            <a:prstDash val="solid"/>
            <a:miter/>
          </a:ln>
        </p:spPr>
        <p:txBody>
          <a:bodyPr/>
          <a:lstStyle/>
          <a:p>
            <a:endParaRPr lang="en-GB"/>
          </a:p>
        </p:txBody>
      </p:sp>
      <p:sp>
        <p:nvSpPr>
          <p:cNvPr id="10" name="Freeform 10"/>
          <p:cNvSpPr/>
          <p:nvPr/>
        </p:nvSpPr>
        <p:spPr>
          <a:xfrm>
            <a:off x="10636766" y="3345525"/>
            <a:ext cx="3623919" cy="4238502"/>
          </a:xfrm>
          <a:custGeom>
            <a:avLst/>
            <a:gdLst/>
            <a:ahLst/>
            <a:cxnLst/>
            <a:rect l="l" t="t" r="r" b="b"/>
            <a:pathLst>
              <a:path w="3623919" h="4238502">
                <a:moveTo>
                  <a:pt x="0" y="0"/>
                </a:moveTo>
                <a:lnTo>
                  <a:pt x="3623919" y="0"/>
                </a:lnTo>
                <a:lnTo>
                  <a:pt x="3623919" y="4238502"/>
                </a:lnTo>
                <a:lnTo>
                  <a:pt x="0" y="4238502"/>
                </a:lnTo>
                <a:lnTo>
                  <a:pt x="0" y="0"/>
                </a:lnTo>
                <a:close/>
              </a:path>
            </a:pathLst>
          </a:custGeom>
          <a:blipFill>
            <a:blip r:embed="rId6"/>
            <a:stretch>
              <a:fillRect/>
            </a:stretch>
          </a:blipFill>
          <a:ln w="95250" cap="sq">
            <a:solidFill>
              <a:srgbClr val="FAD430"/>
            </a:solidFill>
            <a:prstDash val="solid"/>
            <a:miter/>
          </a:ln>
        </p:spPr>
        <p:txBody>
          <a:bodyPr/>
          <a:lstStyle/>
          <a:p>
            <a:endParaRPr lang="en-GB"/>
          </a:p>
        </p:txBody>
      </p:sp>
      <p:sp>
        <p:nvSpPr>
          <p:cNvPr id="11" name="Freeform 11">
            <a:hlinkClick r:id="rId7" tooltip="https://50thingstodo.org/professionals/practitioners-EYFS"/>
          </p:cNvPr>
          <p:cNvSpPr/>
          <p:nvPr/>
        </p:nvSpPr>
        <p:spPr>
          <a:xfrm>
            <a:off x="9969756" y="7021745"/>
            <a:ext cx="5181399" cy="2966351"/>
          </a:xfrm>
          <a:custGeom>
            <a:avLst/>
            <a:gdLst/>
            <a:ahLst/>
            <a:cxnLst/>
            <a:rect l="l" t="t" r="r" b="b"/>
            <a:pathLst>
              <a:path w="5181399" h="2966351">
                <a:moveTo>
                  <a:pt x="0" y="0"/>
                </a:moveTo>
                <a:lnTo>
                  <a:pt x="5181399" y="0"/>
                </a:lnTo>
                <a:lnTo>
                  <a:pt x="5181399" y="2966351"/>
                </a:lnTo>
                <a:lnTo>
                  <a:pt x="0" y="2966351"/>
                </a:lnTo>
                <a:lnTo>
                  <a:pt x="0" y="0"/>
                </a:lnTo>
                <a:close/>
              </a:path>
            </a:pathLst>
          </a:custGeom>
          <a:blipFill>
            <a:blip r:embed="rId8"/>
            <a:stretch>
              <a:fillRect/>
            </a:stretch>
          </a:blipFill>
          <a:ln w="95250" cap="sq">
            <a:solidFill>
              <a:srgbClr val="EF509C"/>
            </a:solidFill>
            <a:prstDash val="solid"/>
            <a:miter/>
          </a:ln>
        </p:spPr>
        <p:txBody>
          <a:bodyPr/>
          <a:lstStyle/>
          <a:p>
            <a:endParaRPr lang="en-GB"/>
          </a:p>
        </p:txBody>
      </p:sp>
      <p:sp>
        <p:nvSpPr>
          <p:cNvPr id="12" name="TextBox 12"/>
          <p:cNvSpPr txBox="1"/>
          <p:nvPr/>
        </p:nvSpPr>
        <p:spPr>
          <a:xfrm>
            <a:off x="1028700" y="3360801"/>
            <a:ext cx="8329298" cy="4954524"/>
          </a:xfrm>
          <a:prstGeom prst="rect">
            <a:avLst/>
          </a:prstGeom>
        </p:spPr>
        <p:txBody>
          <a:bodyPr lIns="0" tIns="0" rIns="0" bIns="0" rtlCol="0" anchor="t">
            <a:spAutoFit/>
          </a:bodyPr>
          <a:lstStyle/>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 </a:t>
            </a:r>
            <a:r>
              <a:rPr lang="en-US" sz="2600" b="1" u="sng" dirty="0">
                <a:solidFill>
                  <a:srgbClr val="00B0F0"/>
                </a:solidFill>
                <a:latin typeface="Raleway Bold"/>
                <a:ea typeface="Raleway Bold"/>
                <a:cs typeface="Raleway Bold"/>
                <a:sym typeface="Raleway Bold"/>
                <a:hlinkClick r:id="rId9" tooltip="https://bradford.50thingstodo.org/app/os#!/welcome"/>
              </a:rPr>
              <a:t>50 Things to Do Before You’re 5</a:t>
            </a:r>
            <a:r>
              <a:rPr lang="en-US" sz="2600" dirty="0">
                <a:solidFill>
                  <a:srgbClr val="000000"/>
                </a:solidFill>
                <a:latin typeface="Raleway"/>
                <a:ea typeface="Raleway"/>
                <a:cs typeface="Raleway"/>
                <a:sym typeface="Raleway"/>
              </a:rPr>
              <a:t> initiative gives nurseries a practical toolkit to </a:t>
            </a:r>
            <a:r>
              <a:rPr lang="en-US" sz="2600" b="1" dirty="0">
                <a:solidFill>
                  <a:srgbClr val="EF509C"/>
                </a:solidFill>
                <a:latin typeface="Raleway Bold"/>
                <a:ea typeface="Raleway Bold"/>
                <a:cs typeface="Raleway Bold"/>
                <a:sym typeface="Raleway Bold"/>
              </a:rPr>
              <a:t>enrich play and learning.</a:t>
            </a:r>
          </a:p>
          <a:p>
            <a:pPr algn="l">
              <a:lnSpc>
                <a:spcPts val="2808"/>
              </a:lnSpc>
            </a:pPr>
            <a:endParaRPr lang="en-US" sz="2600" b="1" dirty="0">
              <a:solidFill>
                <a:srgbClr val="EF509C"/>
              </a:solidFill>
              <a:latin typeface="Raleway Bold"/>
              <a:ea typeface="Raleway Bold"/>
              <a:cs typeface="Raleway Bold"/>
              <a:sym typeface="Raleway Bold"/>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Each activity is designed to be simple, low-cost, and rooted in everyday experiences, helping children develop language, creativity, and physical skills.</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They have resources so you can understand how your Early Years setting can make the most of 50 Things to Do Before Your 5.</a:t>
            </a:r>
          </a:p>
          <a:p>
            <a:pPr algn="l">
              <a:lnSpc>
                <a:spcPts val="2808"/>
              </a:lnSpc>
            </a:pPr>
            <a:endParaRPr lang="en-US" sz="2600" dirty="0">
              <a:solidFill>
                <a:srgbClr val="000000"/>
              </a:solidFill>
              <a:latin typeface="Raleway"/>
              <a:ea typeface="Raleway"/>
              <a:cs typeface="Raleway"/>
              <a:sym typeface="Raleway"/>
            </a:endParaRPr>
          </a:p>
          <a:p>
            <a:pPr algn="l">
              <a:lnSpc>
                <a:spcPts val="2808"/>
              </a:lnSpc>
            </a:pPr>
            <a:endParaRPr lang="en-US" sz="2600" dirty="0">
              <a:solidFill>
                <a:srgbClr val="000000"/>
              </a:solidFill>
              <a:latin typeface="Raleway"/>
              <a:ea typeface="Raleway"/>
              <a:cs typeface="Raleway"/>
              <a:sym typeface="Raleway"/>
            </a:endParaRPr>
          </a:p>
        </p:txBody>
      </p:sp>
      <p:sp>
        <p:nvSpPr>
          <p:cNvPr id="13" name="Freeform 13"/>
          <p:cNvSpPr/>
          <p:nvPr/>
        </p:nvSpPr>
        <p:spPr>
          <a:xfrm>
            <a:off x="14761387" y="8876593"/>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Freeform 14"/>
          <p:cNvSpPr/>
          <p:nvPr/>
        </p:nvSpPr>
        <p:spPr>
          <a:xfrm rot="-9150051" flipV="1">
            <a:off x="8231861" y="5916273"/>
            <a:ext cx="2252275" cy="1212227"/>
          </a:xfrm>
          <a:custGeom>
            <a:avLst/>
            <a:gdLst/>
            <a:ahLst/>
            <a:cxnLst/>
            <a:rect l="l" t="t" r="r" b="b"/>
            <a:pathLst>
              <a:path w="2252275" h="1212227">
                <a:moveTo>
                  <a:pt x="0" y="1212228"/>
                </a:moveTo>
                <a:lnTo>
                  <a:pt x="2252275" y="1212228"/>
                </a:lnTo>
                <a:lnTo>
                  <a:pt x="2252275" y="0"/>
                </a:lnTo>
                <a:lnTo>
                  <a:pt x="0" y="0"/>
                </a:lnTo>
                <a:lnTo>
                  <a:pt x="0" y="1212228"/>
                </a:lnTo>
                <a:close/>
              </a:path>
            </a:pathLst>
          </a:custGeom>
          <a:blipFill>
            <a:blip r:embed="rId12"/>
            <a:stretch>
              <a:fillRect t="-2707"/>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PLAY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36297" y="8537052"/>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p:cNvSpPr/>
          <p:nvPr/>
        </p:nvSpPr>
        <p:spPr>
          <a:xfrm>
            <a:off x="10494722" y="4796784"/>
            <a:ext cx="3904687" cy="3582550"/>
          </a:xfrm>
          <a:custGeom>
            <a:avLst/>
            <a:gdLst/>
            <a:ahLst/>
            <a:cxnLst/>
            <a:rect l="l" t="t" r="r" b="b"/>
            <a:pathLst>
              <a:path w="3904687" h="3582550">
                <a:moveTo>
                  <a:pt x="0" y="0"/>
                </a:moveTo>
                <a:lnTo>
                  <a:pt x="3904686" y="0"/>
                </a:lnTo>
                <a:lnTo>
                  <a:pt x="3904686" y="3582550"/>
                </a:lnTo>
                <a:lnTo>
                  <a:pt x="0" y="3582550"/>
                </a:lnTo>
                <a:lnTo>
                  <a:pt x="0" y="0"/>
                </a:lnTo>
                <a:close/>
              </a:path>
            </a:pathLst>
          </a:custGeom>
          <a:blipFill>
            <a:blip r:embed="rId5"/>
            <a:stretch>
              <a:fillRect/>
            </a:stretch>
          </a:blipFill>
          <a:ln w="95250" cap="sq">
            <a:solidFill>
              <a:srgbClr val="00B0F0"/>
            </a:solidFill>
            <a:prstDash val="solid"/>
            <a:miter/>
          </a:ln>
        </p:spPr>
        <p:txBody>
          <a:bodyPr/>
          <a:lstStyle/>
          <a:p>
            <a:endParaRPr lang="en-GB"/>
          </a:p>
        </p:txBody>
      </p:sp>
      <p:sp>
        <p:nvSpPr>
          <p:cNvPr id="10" name="Freeform 10"/>
          <p:cNvSpPr/>
          <p:nvPr/>
        </p:nvSpPr>
        <p:spPr>
          <a:xfrm>
            <a:off x="13898444" y="2783243"/>
            <a:ext cx="3623466" cy="6356958"/>
          </a:xfrm>
          <a:custGeom>
            <a:avLst/>
            <a:gdLst/>
            <a:ahLst/>
            <a:cxnLst/>
            <a:rect l="l" t="t" r="r" b="b"/>
            <a:pathLst>
              <a:path w="3623466" h="6356958">
                <a:moveTo>
                  <a:pt x="0" y="0"/>
                </a:moveTo>
                <a:lnTo>
                  <a:pt x="3623466" y="0"/>
                </a:lnTo>
                <a:lnTo>
                  <a:pt x="3623466" y="6356958"/>
                </a:lnTo>
                <a:lnTo>
                  <a:pt x="0" y="6356958"/>
                </a:lnTo>
                <a:lnTo>
                  <a:pt x="0" y="0"/>
                </a:lnTo>
                <a:close/>
              </a:path>
            </a:pathLst>
          </a:custGeom>
          <a:blipFill>
            <a:blip r:embed="rId6"/>
            <a:stretch>
              <a:fillRect/>
            </a:stretch>
          </a:blipFill>
          <a:ln w="95250" cap="sq">
            <a:solidFill>
              <a:srgbClr val="EF509C"/>
            </a:solidFill>
            <a:prstDash val="solid"/>
            <a:miter/>
          </a:ln>
        </p:spPr>
        <p:txBody>
          <a:bodyPr/>
          <a:lstStyle/>
          <a:p>
            <a:endParaRPr lang="en-GB"/>
          </a:p>
        </p:txBody>
      </p:sp>
      <p:sp>
        <p:nvSpPr>
          <p:cNvPr id="11" name="TextBox 11"/>
          <p:cNvSpPr txBox="1"/>
          <p:nvPr/>
        </p:nvSpPr>
        <p:spPr>
          <a:xfrm>
            <a:off x="1257300" y="3192411"/>
            <a:ext cx="8263636" cy="5306949"/>
          </a:xfrm>
          <a:prstGeom prst="rect">
            <a:avLst/>
          </a:prstGeom>
        </p:spPr>
        <p:txBody>
          <a:bodyPr lIns="0" tIns="0" rIns="0" bIns="0" rtlCol="0" anchor="t">
            <a:spAutoFit/>
          </a:bodyPr>
          <a:lstStyle/>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 </a:t>
            </a:r>
            <a:r>
              <a:rPr lang="en-US" sz="2600" b="1" u="sng" dirty="0">
                <a:solidFill>
                  <a:srgbClr val="00B0F0"/>
                </a:solidFill>
                <a:latin typeface="Raleway Bold"/>
                <a:ea typeface="Raleway Bold"/>
                <a:cs typeface="Raleway Bold"/>
                <a:sym typeface="Raleway Bold"/>
                <a:hlinkClick r:id="rId7" tooltip="https://www.youthsporttrust.org/school-support/free-resources/healthy-movers-digital-resources"/>
              </a:rPr>
              <a:t>Youth Sport Trust’s Healthy Movers</a:t>
            </a:r>
            <a:r>
              <a:rPr lang="en-US" sz="2600" dirty="0">
                <a:solidFill>
                  <a:srgbClr val="000000"/>
                </a:solidFill>
                <a:latin typeface="Raleway"/>
                <a:ea typeface="Raleway"/>
                <a:cs typeface="Raleway"/>
                <a:sym typeface="Raleway"/>
              </a:rPr>
              <a:t> digital resources help practitioners </a:t>
            </a:r>
            <a:r>
              <a:rPr lang="en-US" sz="2600" b="1" dirty="0">
                <a:solidFill>
                  <a:srgbClr val="EF509C"/>
                </a:solidFill>
                <a:latin typeface="Raleway Bold"/>
                <a:ea typeface="Raleway Bold"/>
                <a:cs typeface="Raleway Bold"/>
                <a:sym typeface="Raleway Bold"/>
              </a:rPr>
              <a:t>incorporate active play into daily routines</a:t>
            </a:r>
            <a:r>
              <a:rPr lang="en-US" sz="2600" dirty="0">
                <a:solidFill>
                  <a:srgbClr val="000000"/>
                </a:solidFill>
                <a:latin typeface="Raleway"/>
                <a:ea typeface="Raleway"/>
                <a:cs typeface="Raleway"/>
                <a:sym typeface="Raleway"/>
              </a:rPr>
              <a:t>.</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They offer simple, fun activities that develop physical skills, confidence, and communication, while supporting EYFS goals. </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Resources include easy guides for indoor and outdoor play, wellbeing tips, and ideas to involve families, making movement enjoyable and purposeful.</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These can be used in a setting, with families or promoted to families to use at home.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PLAY – to Share </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1884426" y="4492349"/>
            <a:ext cx="5724338" cy="3266087"/>
            <a:chOff x="0" y="0"/>
            <a:chExt cx="7632450" cy="4354782"/>
          </a:xfrm>
        </p:grpSpPr>
        <p:sp>
          <p:nvSpPr>
            <p:cNvPr id="8" name="Freeform 8">
              <a:hlinkClick r:id="rId4" tooltip="https://www.youtube.com/watch?v=S4a22_AG7oU"/>
            </p:cNvPr>
            <p:cNvSpPr/>
            <p:nvPr/>
          </p:nvSpPr>
          <p:spPr>
            <a:xfrm>
              <a:off x="0" y="0"/>
              <a:ext cx="7632446" cy="4354830"/>
            </a:xfrm>
            <a:custGeom>
              <a:avLst/>
              <a:gdLst/>
              <a:ahLst/>
              <a:cxnLst/>
              <a:rect l="l" t="t" r="r" b="b"/>
              <a:pathLst>
                <a:path w="7632446" h="4354830">
                  <a:moveTo>
                    <a:pt x="0" y="0"/>
                  </a:moveTo>
                  <a:lnTo>
                    <a:pt x="7632446" y="0"/>
                  </a:lnTo>
                  <a:lnTo>
                    <a:pt x="7632446" y="4354830"/>
                  </a:lnTo>
                  <a:lnTo>
                    <a:pt x="0" y="4354830"/>
                  </a:lnTo>
                  <a:lnTo>
                    <a:pt x="0" y="0"/>
                  </a:lnTo>
                  <a:close/>
                </a:path>
              </a:pathLst>
            </a:custGeom>
            <a:blipFill>
              <a:blip r:embed="rId5"/>
              <a:stretch>
                <a:fillRect b="1"/>
              </a:stretch>
            </a:blipFill>
          </p:spPr>
          <p:txBody>
            <a:bodyPr/>
            <a:lstStyle/>
            <a:p>
              <a:endParaRPr lang="en-GB"/>
            </a:p>
          </p:txBody>
        </p:sp>
      </p:grpSp>
      <p:sp>
        <p:nvSpPr>
          <p:cNvPr id="9" name="Freeform 9">
            <a:hlinkClick r:id="rId6" tooltip="https://www.canva.com/design/DAGzDnb069M/9NswyHKr5k9_JCrOF-sKzA/edit"/>
          </p:cNvPr>
          <p:cNvSpPr/>
          <p:nvPr/>
        </p:nvSpPr>
        <p:spPr>
          <a:xfrm>
            <a:off x="569068" y="3391508"/>
            <a:ext cx="3738212" cy="3775972"/>
          </a:xfrm>
          <a:custGeom>
            <a:avLst/>
            <a:gdLst/>
            <a:ahLst/>
            <a:cxnLst/>
            <a:rect l="l" t="t" r="r" b="b"/>
            <a:pathLst>
              <a:path w="3738212" h="3775972">
                <a:moveTo>
                  <a:pt x="0" y="0"/>
                </a:moveTo>
                <a:lnTo>
                  <a:pt x="3738212" y="0"/>
                </a:lnTo>
                <a:lnTo>
                  <a:pt x="3738212" y="3775972"/>
                </a:lnTo>
                <a:lnTo>
                  <a:pt x="0" y="3775972"/>
                </a:lnTo>
                <a:lnTo>
                  <a:pt x="0" y="0"/>
                </a:lnTo>
                <a:close/>
              </a:path>
            </a:pathLst>
          </a:custGeom>
          <a:blipFill>
            <a:blip r:embed="rId7"/>
            <a:stretch>
              <a:fillRect/>
            </a:stretch>
          </a:blipFill>
          <a:ln w="95250" cap="sq">
            <a:solidFill>
              <a:srgbClr val="FAD430"/>
            </a:solidFill>
            <a:prstDash val="solid"/>
            <a:miter/>
          </a:ln>
        </p:spPr>
        <p:txBody>
          <a:bodyPr/>
          <a:lstStyle/>
          <a:p>
            <a:endParaRPr lang="en-GB"/>
          </a:p>
        </p:txBody>
      </p:sp>
      <p:sp>
        <p:nvSpPr>
          <p:cNvPr id="10" name="Freeform 10">
            <a:hlinkClick r:id="rId8" tooltip="https://www.betterstartbradford.org.uk/campaigns/enjoying-the-outdoors-together/"/>
          </p:cNvPr>
          <p:cNvSpPr/>
          <p:nvPr/>
        </p:nvSpPr>
        <p:spPr>
          <a:xfrm>
            <a:off x="2050878" y="5870450"/>
            <a:ext cx="3897777" cy="3775972"/>
          </a:xfrm>
          <a:custGeom>
            <a:avLst/>
            <a:gdLst/>
            <a:ahLst/>
            <a:cxnLst/>
            <a:rect l="l" t="t" r="r" b="b"/>
            <a:pathLst>
              <a:path w="3897777" h="3775972">
                <a:moveTo>
                  <a:pt x="0" y="0"/>
                </a:moveTo>
                <a:lnTo>
                  <a:pt x="3897777" y="0"/>
                </a:lnTo>
                <a:lnTo>
                  <a:pt x="3897777" y="3775972"/>
                </a:lnTo>
                <a:lnTo>
                  <a:pt x="0" y="3775972"/>
                </a:lnTo>
                <a:lnTo>
                  <a:pt x="0" y="0"/>
                </a:lnTo>
                <a:close/>
              </a:path>
            </a:pathLst>
          </a:custGeom>
          <a:blipFill>
            <a:blip r:embed="rId9"/>
            <a:stretch>
              <a:fillRect/>
            </a:stretch>
          </a:blipFill>
          <a:ln w="95250" cap="sq">
            <a:solidFill>
              <a:srgbClr val="EF509C"/>
            </a:solidFill>
            <a:prstDash val="solid"/>
            <a:miter/>
          </a:ln>
        </p:spPr>
        <p:txBody>
          <a:bodyPr/>
          <a:lstStyle/>
          <a:p>
            <a:endParaRPr lang="en-GB"/>
          </a:p>
        </p:txBody>
      </p:sp>
      <p:sp>
        <p:nvSpPr>
          <p:cNvPr id="11" name="Freeform 11"/>
          <p:cNvSpPr/>
          <p:nvPr/>
        </p:nvSpPr>
        <p:spPr>
          <a:xfrm>
            <a:off x="16699477" y="7167480"/>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12" name="Group 12"/>
          <p:cNvGrpSpPr>
            <a:grpSpLocks noChangeAspect="1"/>
          </p:cNvGrpSpPr>
          <p:nvPr/>
        </p:nvGrpSpPr>
        <p:grpSpPr>
          <a:xfrm>
            <a:off x="136297" y="8537052"/>
            <a:ext cx="1607067" cy="1607067"/>
            <a:chOff x="0" y="0"/>
            <a:chExt cx="2551318" cy="2551318"/>
          </a:xfrm>
        </p:grpSpPr>
        <p:sp>
          <p:nvSpPr>
            <p:cNvPr id="13" name="Freeform 13"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12"/>
              <a:stretch>
                <a:fillRect/>
              </a:stretch>
            </a:blipFill>
          </p:spPr>
          <p:txBody>
            <a:bodyPr/>
            <a:lstStyle/>
            <a:p>
              <a:endParaRPr lang="en-GB"/>
            </a:p>
          </p:txBody>
        </p:sp>
      </p:grpSp>
      <p:sp>
        <p:nvSpPr>
          <p:cNvPr id="14" name="Freeform 14">
            <a:hlinkClick r:id="rId13" tooltip="https://bradford2025.co.uk/programme/play/"/>
          </p:cNvPr>
          <p:cNvSpPr/>
          <p:nvPr/>
        </p:nvSpPr>
        <p:spPr>
          <a:xfrm>
            <a:off x="6474923" y="4242503"/>
            <a:ext cx="4620588" cy="3765779"/>
          </a:xfrm>
          <a:custGeom>
            <a:avLst/>
            <a:gdLst/>
            <a:ahLst/>
            <a:cxnLst/>
            <a:rect l="l" t="t" r="r" b="b"/>
            <a:pathLst>
              <a:path w="4620588" h="3765779">
                <a:moveTo>
                  <a:pt x="0" y="0"/>
                </a:moveTo>
                <a:lnTo>
                  <a:pt x="4620588" y="0"/>
                </a:lnTo>
                <a:lnTo>
                  <a:pt x="4620588" y="3765779"/>
                </a:lnTo>
                <a:lnTo>
                  <a:pt x="0" y="3765779"/>
                </a:lnTo>
                <a:lnTo>
                  <a:pt x="0" y="0"/>
                </a:lnTo>
                <a:close/>
              </a:path>
            </a:pathLst>
          </a:custGeom>
          <a:blipFill>
            <a:blip r:embed="rId14"/>
            <a:stretch>
              <a:fillRect/>
            </a:stretch>
          </a:blipFill>
          <a:ln w="95250" cap="sq">
            <a:solidFill>
              <a:srgbClr val="00B0F0"/>
            </a:solidFill>
            <a:prstDash val="solid"/>
            <a:miter/>
          </a:ln>
        </p:spPr>
        <p:txBody>
          <a:bodyPr/>
          <a:lstStyle/>
          <a:p>
            <a:endParaRPr lang="en-GB"/>
          </a:p>
        </p:txBody>
      </p:sp>
      <p:sp>
        <p:nvSpPr>
          <p:cNvPr id="15" name="Freeform 15"/>
          <p:cNvSpPr/>
          <p:nvPr/>
        </p:nvSpPr>
        <p:spPr>
          <a:xfrm>
            <a:off x="10347328" y="7167480"/>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a:off x="3747457" y="4242503"/>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Freeform 17"/>
          <p:cNvSpPr/>
          <p:nvPr/>
        </p:nvSpPr>
        <p:spPr>
          <a:xfrm>
            <a:off x="5355277" y="8784834"/>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SLEEP </a:t>
              </a:r>
            </a:p>
          </p:txBody>
        </p:sp>
      </p:grpSp>
      <p:sp>
        <p:nvSpPr>
          <p:cNvPr id="5" name="Freeform 5"/>
          <p:cNvSpPr/>
          <p:nvPr/>
        </p:nvSpPr>
        <p:spPr>
          <a:xfrm rot="-10800000">
            <a:off x="10924789" y="5417820"/>
            <a:ext cx="7391120" cy="4934852"/>
          </a:xfrm>
          <a:custGeom>
            <a:avLst/>
            <a:gdLst/>
            <a:ahLst/>
            <a:cxnLst/>
            <a:rect l="l" t="t" r="r" b="b"/>
            <a:pathLst>
              <a:path w="7391120" h="4934852">
                <a:moveTo>
                  <a:pt x="0" y="0"/>
                </a:moveTo>
                <a:lnTo>
                  <a:pt x="7391120" y="0"/>
                </a:lnTo>
                <a:lnTo>
                  <a:pt x="7391120" y="4934852"/>
                </a:lnTo>
                <a:lnTo>
                  <a:pt x="0" y="4934852"/>
                </a:lnTo>
                <a:lnTo>
                  <a:pt x="0" y="0"/>
                </a:lnTo>
                <a:close/>
              </a:path>
            </a:pathLst>
          </a:custGeom>
          <a:blipFill>
            <a:blip r:embed="rId3">
              <a:extLst>
                <a:ext uri="{96DAC541-7B7A-43D3-8B79-37D633B846F1}">
                  <asvg:svgBlip xmlns:asvg="http://schemas.microsoft.com/office/drawing/2016/SVG/main" r:embed="rId4"/>
                </a:ext>
              </a:extLst>
            </a:blip>
            <a:stretch>
              <a:fillRect l="-30084" t="-94832"/>
            </a:stretch>
          </a:blipFill>
        </p:spPr>
        <p:txBody>
          <a:bodyPr/>
          <a:lstStyle/>
          <a:p>
            <a:endParaRPr lang="en-GB"/>
          </a:p>
        </p:txBody>
      </p:sp>
      <p:grpSp>
        <p:nvGrpSpPr>
          <p:cNvPr id="6" name="Group 6"/>
          <p:cNvGrpSpPr/>
          <p:nvPr/>
        </p:nvGrpSpPr>
        <p:grpSpPr>
          <a:xfrm>
            <a:off x="13981297" y="6358032"/>
            <a:ext cx="808331" cy="821550"/>
            <a:chOff x="0" y="0"/>
            <a:chExt cx="1077775" cy="1095400"/>
          </a:xfrm>
        </p:grpSpPr>
        <p:sp>
          <p:nvSpPr>
            <p:cNvPr id="7" name="Freeform 7"/>
            <p:cNvSpPr/>
            <p:nvPr/>
          </p:nvSpPr>
          <p:spPr>
            <a:xfrm>
              <a:off x="42728" y="38100"/>
              <a:ext cx="999972" cy="1021461"/>
            </a:xfrm>
            <a:custGeom>
              <a:avLst/>
              <a:gdLst/>
              <a:ahLst/>
              <a:cxnLst/>
              <a:rect l="l" t="t" r="r" b="b"/>
              <a:pathLst>
                <a:path w="999972" h="1021461">
                  <a:moveTo>
                    <a:pt x="0" y="510794"/>
                  </a:moveTo>
                  <a:cubicBezTo>
                    <a:pt x="0" y="228600"/>
                    <a:pt x="223893" y="0"/>
                    <a:pt x="500057" y="0"/>
                  </a:cubicBezTo>
                  <a:cubicBezTo>
                    <a:pt x="776221" y="0"/>
                    <a:pt x="999972" y="228600"/>
                    <a:pt x="999972" y="510794"/>
                  </a:cubicBezTo>
                  <a:cubicBezTo>
                    <a:pt x="999972" y="792988"/>
                    <a:pt x="776221" y="1021461"/>
                    <a:pt x="500057" y="1021461"/>
                  </a:cubicBezTo>
                  <a:cubicBezTo>
                    <a:pt x="223893" y="1021461"/>
                    <a:pt x="0" y="792861"/>
                    <a:pt x="0" y="510794"/>
                  </a:cubicBezTo>
                  <a:close/>
                </a:path>
              </a:pathLst>
            </a:custGeom>
            <a:solidFill>
              <a:srgbClr val="FAD430"/>
            </a:solidFill>
          </p:spPr>
          <p:txBody>
            <a:bodyPr/>
            <a:lstStyle/>
            <a:p>
              <a:endParaRPr lang="en-GB"/>
            </a:p>
          </p:txBody>
        </p:sp>
        <p:sp>
          <p:nvSpPr>
            <p:cNvPr id="8" name="Freeform 8"/>
            <p:cNvSpPr/>
            <p:nvPr/>
          </p:nvSpPr>
          <p:spPr>
            <a:xfrm>
              <a:off x="0" y="0"/>
              <a:ext cx="1084599" cy="1097788"/>
            </a:xfrm>
            <a:custGeom>
              <a:avLst/>
              <a:gdLst/>
              <a:ahLst/>
              <a:cxnLst/>
              <a:rect l="l" t="t" r="r" b="b"/>
              <a:pathLst>
                <a:path w="1084599" h="1097788">
                  <a:moveTo>
                    <a:pt x="0" y="548894"/>
                  </a:moveTo>
                  <a:cubicBezTo>
                    <a:pt x="0" y="250698"/>
                    <a:pt x="237709" y="0"/>
                    <a:pt x="542785" y="0"/>
                  </a:cubicBezTo>
                  <a:lnTo>
                    <a:pt x="542785" y="38100"/>
                  </a:lnTo>
                  <a:lnTo>
                    <a:pt x="542785" y="0"/>
                  </a:lnTo>
                  <a:cubicBezTo>
                    <a:pt x="847719" y="0"/>
                    <a:pt x="1084599" y="250698"/>
                    <a:pt x="1084599" y="548894"/>
                  </a:cubicBezTo>
                  <a:lnTo>
                    <a:pt x="1042700" y="548894"/>
                  </a:lnTo>
                  <a:lnTo>
                    <a:pt x="1084599" y="548894"/>
                  </a:lnTo>
                  <a:cubicBezTo>
                    <a:pt x="1084599" y="846963"/>
                    <a:pt x="847719" y="1097788"/>
                    <a:pt x="542643" y="1097788"/>
                  </a:cubicBezTo>
                  <a:lnTo>
                    <a:pt x="542643" y="1059688"/>
                  </a:lnTo>
                  <a:lnTo>
                    <a:pt x="542643" y="1097788"/>
                  </a:lnTo>
                  <a:cubicBezTo>
                    <a:pt x="237709" y="1097661"/>
                    <a:pt x="0" y="846963"/>
                    <a:pt x="0" y="548894"/>
                  </a:cubicBezTo>
                  <a:lnTo>
                    <a:pt x="42728" y="548894"/>
                  </a:lnTo>
                  <a:lnTo>
                    <a:pt x="85456" y="548894"/>
                  </a:lnTo>
                  <a:lnTo>
                    <a:pt x="42728" y="548894"/>
                  </a:lnTo>
                  <a:lnTo>
                    <a:pt x="0" y="548894"/>
                  </a:lnTo>
                  <a:moveTo>
                    <a:pt x="85456" y="548894"/>
                  </a:moveTo>
                  <a:cubicBezTo>
                    <a:pt x="85456" y="569976"/>
                    <a:pt x="66370" y="586994"/>
                    <a:pt x="42728" y="586994"/>
                  </a:cubicBezTo>
                  <a:cubicBezTo>
                    <a:pt x="19085" y="586994"/>
                    <a:pt x="0" y="569976"/>
                    <a:pt x="0" y="548894"/>
                  </a:cubicBezTo>
                  <a:cubicBezTo>
                    <a:pt x="0" y="527812"/>
                    <a:pt x="19085" y="510794"/>
                    <a:pt x="42728" y="510794"/>
                  </a:cubicBezTo>
                  <a:cubicBezTo>
                    <a:pt x="66370" y="510794"/>
                    <a:pt x="85456" y="527812"/>
                    <a:pt x="85456" y="548894"/>
                  </a:cubicBezTo>
                  <a:cubicBezTo>
                    <a:pt x="85456" y="814832"/>
                    <a:pt x="295391" y="1021461"/>
                    <a:pt x="542785" y="1021461"/>
                  </a:cubicBezTo>
                  <a:cubicBezTo>
                    <a:pt x="790179" y="1021461"/>
                    <a:pt x="999972" y="814832"/>
                    <a:pt x="999972" y="548894"/>
                  </a:cubicBezTo>
                  <a:cubicBezTo>
                    <a:pt x="999972" y="282956"/>
                    <a:pt x="790037" y="76200"/>
                    <a:pt x="542785" y="76200"/>
                  </a:cubicBezTo>
                  <a:lnTo>
                    <a:pt x="542785" y="38100"/>
                  </a:lnTo>
                  <a:lnTo>
                    <a:pt x="542785" y="76200"/>
                  </a:lnTo>
                  <a:cubicBezTo>
                    <a:pt x="295391" y="76200"/>
                    <a:pt x="85456" y="282829"/>
                    <a:pt x="85456" y="548894"/>
                  </a:cubicBezTo>
                  <a:close/>
                </a:path>
              </a:pathLst>
            </a:custGeom>
            <a:solidFill>
              <a:srgbClr val="00B0F0"/>
            </a:solidFill>
          </p:spPr>
          <p:txBody>
            <a:bodyPr/>
            <a:lstStyle/>
            <a:p>
              <a:endParaRPr lang="en-GB"/>
            </a:p>
          </p:txBody>
        </p:sp>
      </p:grpSp>
      <p:grpSp>
        <p:nvGrpSpPr>
          <p:cNvPr id="9" name="Group 9"/>
          <p:cNvGrpSpPr/>
          <p:nvPr/>
        </p:nvGrpSpPr>
        <p:grpSpPr>
          <a:xfrm>
            <a:off x="12712594" y="9668532"/>
            <a:ext cx="458874" cy="489448"/>
            <a:chOff x="0" y="0"/>
            <a:chExt cx="611832" cy="652598"/>
          </a:xfrm>
        </p:grpSpPr>
        <p:sp>
          <p:nvSpPr>
            <p:cNvPr id="10" name="Freeform 10"/>
            <p:cNvSpPr/>
            <p:nvPr/>
          </p:nvSpPr>
          <p:spPr>
            <a:xfrm>
              <a:off x="19050" y="19050"/>
              <a:ext cx="577215" cy="615569"/>
            </a:xfrm>
            <a:custGeom>
              <a:avLst/>
              <a:gdLst/>
              <a:ahLst/>
              <a:cxnLst/>
              <a:rect l="l" t="t" r="r" b="b"/>
              <a:pathLst>
                <a:path w="577215" h="615569">
                  <a:moveTo>
                    <a:pt x="0" y="307848"/>
                  </a:moveTo>
                  <a:cubicBezTo>
                    <a:pt x="0" y="137795"/>
                    <a:pt x="129159" y="0"/>
                    <a:pt x="288544" y="0"/>
                  </a:cubicBezTo>
                  <a:cubicBezTo>
                    <a:pt x="447929" y="0"/>
                    <a:pt x="577215" y="137795"/>
                    <a:pt x="577215" y="307848"/>
                  </a:cubicBezTo>
                  <a:cubicBezTo>
                    <a:pt x="577215" y="477901"/>
                    <a:pt x="447929" y="615569"/>
                    <a:pt x="288544" y="615569"/>
                  </a:cubicBezTo>
                  <a:cubicBezTo>
                    <a:pt x="129159" y="615569"/>
                    <a:pt x="0" y="477774"/>
                    <a:pt x="0" y="307848"/>
                  </a:cubicBezTo>
                  <a:close/>
                </a:path>
              </a:pathLst>
            </a:custGeom>
            <a:solidFill>
              <a:srgbClr val="FAD430"/>
            </a:solidFill>
          </p:spPr>
          <p:txBody>
            <a:bodyPr/>
            <a:lstStyle/>
            <a:p>
              <a:endParaRPr lang="en-GB"/>
            </a:p>
          </p:txBody>
        </p:sp>
        <p:sp>
          <p:nvSpPr>
            <p:cNvPr id="11" name="Freeform 11"/>
            <p:cNvSpPr/>
            <p:nvPr/>
          </p:nvSpPr>
          <p:spPr>
            <a:xfrm>
              <a:off x="0" y="0"/>
              <a:ext cx="615315" cy="653796"/>
            </a:xfrm>
            <a:custGeom>
              <a:avLst/>
              <a:gdLst/>
              <a:ahLst/>
              <a:cxnLst/>
              <a:rect l="l" t="t" r="r" b="b"/>
              <a:pathLst>
                <a:path w="615315" h="653796">
                  <a:moveTo>
                    <a:pt x="0" y="326898"/>
                  </a:moveTo>
                  <a:cubicBezTo>
                    <a:pt x="0" y="147574"/>
                    <a:pt x="136652" y="0"/>
                    <a:pt x="307594" y="0"/>
                  </a:cubicBezTo>
                  <a:lnTo>
                    <a:pt x="307594" y="19050"/>
                  </a:lnTo>
                  <a:lnTo>
                    <a:pt x="307594" y="0"/>
                  </a:lnTo>
                  <a:cubicBezTo>
                    <a:pt x="478663" y="0"/>
                    <a:pt x="615315" y="147574"/>
                    <a:pt x="615315" y="326898"/>
                  </a:cubicBezTo>
                  <a:lnTo>
                    <a:pt x="596265" y="326898"/>
                  </a:lnTo>
                  <a:lnTo>
                    <a:pt x="615315" y="326898"/>
                  </a:lnTo>
                  <a:cubicBezTo>
                    <a:pt x="615315" y="506222"/>
                    <a:pt x="478663" y="653796"/>
                    <a:pt x="307721" y="653796"/>
                  </a:cubicBezTo>
                  <a:lnTo>
                    <a:pt x="307721" y="634746"/>
                  </a:lnTo>
                  <a:lnTo>
                    <a:pt x="307721" y="653796"/>
                  </a:lnTo>
                  <a:cubicBezTo>
                    <a:pt x="136652" y="653669"/>
                    <a:pt x="0" y="506222"/>
                    <a:pt x="0" y="326898"/>
                  </a:cubicBezTo>
                  <a:lnTo>
                    <a:pt x="19050" y="326898"/>
                  </a:lnTo>
                  <a:lnTo>
                    <a:pt x="38100" y="326898"/>
                  </a:lnTo>
                  <a:lnTo>
                    <a:pt x="19050" y="326898"/>
                  </a:lnTo>
                  <a:lnTo>
                    <a:pt x="0" y="326898"/>
                  </a:lnTo>
                  <a:moveTo>
                    <a:pt x="38100" y="326898"/>
                  </a:moveTo>
                  <a:cubicBezTo>
                    <a:pt x="38100" y="337439"/>
                    <a:pt x="29591" y="345948"/>
                    <a:pt x="19050" y="345948"/>
                  </a:cubicBezTo>
                  <a:cubicBezTo>
                    <a:pt x="8509" y="345948"/>
                    <a:pt x="0" y="337439"/>
                    <a:pt x="0" y="326898"/>
                  </a:cubicBezTo>
                  <a:cubicBezTo>
                    <a:pt x="0" y="316357"/>
                    <a:pt x="8509" y="307848"/>
                    <a:pt x="19050" y="307848"/>
                  </a:cubicBezTo>
                  <a:cubicBezTo>
                    <a:pt x="29591" y="307848"/>
                    <a:pt x="38100" y="316357"/>
                    <a:pt x="38100" y="326898"/>
                  </a:cubicBezTo>
                  <a:cubicBezTo>
                    <a:pt x="38100" y="487553"/>
                    <a:pt x="159893" y="615696"/>
                    <a:pt x="307594" y="615696"/>
                  </a:cubicBezTo>
                  <a:cubicBezTo>
                    <a:pt x="455295" y="615696"/>
                    <a:pt x="577215" y="487553"/>
                    <a:pt x="577215" y="326898"/>
                  </a:cubicBezTo>
                  <a:cubicBezTo>
                    <a:pt x="577215" y="166243"/>
                    <a:pt x="455295" y="38100"/>
                    <a:pt x="307594" y="38100"/>
                  </a:cubicBezTo>
                  <a:lnTo>
                    <a:pt x="307594" y="19050"/>
                  </a:lnTo>
                  <a:lnTo>
                    <a:pt x="307594" y="38100"/>
                  </a:lnTo>
                  <a:cubicBezTo>
                    <a:pt x="159893" y="38100"/>
                    <a:pt x="38100" y="166243"/>
                    <a:pt x="38100" y="326898"/>
                  </a:cubicBezTo>
                  <a:close/>
                </a:path>
              </a:pathLst>
            </a:custGeom>
            <a:solidFill>
              <a:srgbClr val="00B0F0"/>
            </a:solidFill>
          </p:spPr>
          <p:txBody>
            <a:bodyPr/>
            <a:lstStyle/>
            <a:p>
              <a:endParaRPr lang="en-GB"/>
            </a:p>
          </p:txBody>
        </p:sp>
      </p:grpSp>
      <p:grpSp>
        <p:nvGrpSpPr>
          <p:cNvPr id="12" name="Group 12"/>
          <p:cNvGrpSpPr/>
          <p:nvPr/>
        </p:nvGrpSpPr>
        <p:grpSpPr>
          <a:xfrm>
            <a:off x="16050440" y="6763789"/>
            <a:ext cx="375849" cy="415793"/>
            <a:chOff x="0" y="0"/>
            <a:chExt cx="501132" cy="554390"/>
          </a:xfrm>
        </p:grpSpPr>
        <p:sp>
          <p:nvSpPr>
            <p:cNvPr id="13" name="Freeform 13"/>
            <p:cNvSpPr/>
            <p:nvPr/>
          </p:nvSpPr>
          <p:spPr>
            <a:xfrm>
              <a:off x="19050" y="19050"/>
              <a:ext cx="466344" cy="517398"/>
            </a:xfrm>
            <a:custGeom>
              <a:avLst/>
              <a:gdLst/>
              <a:ahLst/>
              <a:cxnLst/>
              <a:rect l="l" t="t" r="r" b="b"/>
              <a:pathLst>
                <a:path w="466344" h="517398">
                  <a:moveTo>
                    <a:pt x="0" y="258699"/>
                  </a:moveTo>
                  <a:cubicBezTo>
                    <a:pt x="0" y="115824"/>
                    <a:pt x="104394" y="0"/>
                    <a:pt x="233172" y="0"/>
                  </a:cubicBezTo>
                  <a:cubicBezTo>
                    <a:pt x="361950" y="0"/>
                    <a:pt x="466344" y="115824"/>
                    <a:pt x="466344" y="258699"/>
                  </a:cubicBezTo>
                  <a:cubicBezTo>
                    <a:pt x="466344" y="401574"/>
                    <a:pt x="361950" y="517398"/>
                    <a:pt x="233172" y="517398"/>
                  </a:cubicBezTo>
                  <a:cubicBezTo>
                    <a:pt x="104394" y="517398"/>
                    <a:pt x="0" y="401574"/>
                    <a:pt x="0" y="258699"/>
                  </a:cubicBezTo>
                  <a:close/>
                </a:path>
              </a:pathLst>
            </a:custGeom>
            <a:solidFill>
              <a:srgbClr val="FAD430"/>
            </a:solidFill>
          </p:spPr>
          <p:txBody>
            <a:bodyPr/>
            <a:lstStyle/>
            <a:p>
              <a:endParaRPr lang="en-GB"/>
            </a:p>
          </p:txBody>
        </p:sp>
        <p:sp>
          <p:nvSpPr>
            <p:cNvPr id="14" name="Freeform 14"/>
            <p:cNvSpPr/>
            <p:nvPr/>
          </p:nvSpPr>
          <p:spPr>
            <a:xfrm>
              <a:off x="0" y="0"/>
              <a:ext cx="504571" cy="555498"/>
            </a:xfrm>
            <a:custGeom>
              <a:avLst/>
              <a:gdLst/>
              <a:ahLst/>
              <a:cxnLst/>
              <a:rect l="l" t="t" r="r" b="b"/>
              <a:pathLst>
                <a:path w="504571" h="555498">
                  <a:moveTo>
                    <a:pt x="0" y="277749"/>
                  </a:moveTo>
                  <a:cubicBezTo>
                    <a:pt x="0" y="126238"/>
                    <a:pt x="111125" y="0"/>
                    <a:pt x="252222" y="0"/>
                  </a:cubicBezTo>
                  <a:lnTo>
                    <a:pt x="252222" y="19050"/>
                  </a:lnTo>
                  <a:lnTo>
                    <a:pt x="252222" y="0"/>
                  </a:lnTo>
                  <a:cubicBezTo>
                    <a:pt x="393446" y="0"/>
                    <a:pt x="504571" y="126238"/>
                    <a:pt x="504571" y="277749"/>
                  </a:cubicBezTo>
                  <a:lnTo>
                    <a:pt x="485521" y="277749"/>
                  </a:lnTo>
                  <a:lnTo>
                    <a:pt x="504571" y="277749"/>
                  </a:lnTo>
                  <a:cubicBezTo>
                    <a:pt x="504571" y="429260"/>
                    <a:pt x="393446" y="555498"/>
                    <a:pt x="252349" y="555498"/>
                  </a:cubicBezTo>
                  <a:lnTo>
                    <a:pt x="252349" y="536448"/>
                  </a:lnTo>
                  <a:lnTo>
                    <a:pt x="252349" y="555498"/>
                  </a:lnTo>
                  <a:cubicBezTo>
                    <a:pt x="111125" y="555498"/>
                    <a:pt x="0" y="429260"/>
                    <a:pt x="0" y="277749"/>
                  </a:cubicBezTo>
                  <a:lnTo>
                    <a:pt x="19050" y="277749"/>
                  </a:lnTo>
                  <a:lnTo>
                    <a:pt x="38100" y="277749"/>
                  </a:lnTo>
                  <a:lnTo>
                    <a:pt x="19050" y="277749"/>
                  </a:lnTo>
                  <a:lnTo>
                    <a:pt x="0" y="277749"/>
                  </a:lnTo>
                  <a:moveTo>
                    <a:pt x="38100" y="277749"/>
                  </a:moveTo>
                  <a:cubicBezTo>
                    <a:pt x="38100" y="288290"/>
                    <a:pt x="29591" y="296799"/>
                    <a:pt x="19050" y="296799"/>
                  </a:cubicBezTo>
                  <a:cubicBezTo>
                    <a:pt x="8509" y="296799"/>
                    <a:pt x="0" y="288290"/>
                    <a:pt x="0" y="277749"/>
                  </a:cubicBezTo>
                  <a:cubicBezTo>
                    <a:pt x="0" y="267208"/>
                    <a:pt x="8509" y="258699"/>
                    <a:pt x="19050" y="258699"/>
                  </a:cubicBezTo>
                  <a:cubicBezTo>
                    <a:pt x="29591" y="258699"/>
                    <a:pt x="38100" y="267208"/>
                    <a:pt x="38100" y="277749"/>
                  </a:cubicBezTo>
                  <a:cubicBezTo>
                    <a:pt x="38100" y="411988"/>
                    <a:pt x="135763" y="517398"/>
                    <a:pt x="252222" y="517398"/>
                  </a:cubicBezTo>
                  <a:cubicBezTo>
                    <a:pt x="368681" y="517398"/>
                    <a:pt x="466344" y="411988"/>
                    <a:pt x="466344" y="277749"/>
                  </a:cubicBezTo>
                  <a:cubicBezTo>
                    <a:pt x="466344" y="143510"/>
                    <a:pt x="368808" y="38100"/>
                    <a:pt x="252222" y="38100"/>
                  </a:cubicBezTo>
                  <a:lnTo>
                    <a:pt x="252222" y="19050"/>
                  </a:lnTo>
                  <a:lnTo>
                    <a:pt x="252222" y="38100"/>
                  </a:lnTo>
                  <a:cubicBezTo>
                    <a:pt x="135763" y="38100"/>
                    <a:pt x="38100" y="143510"/>
                    <a:pt x="38100" y="277749"/>
                  </a:cubicBezTo>
                  <a:close/>
                </a:path>
              </a:pathLst>
            </a:custGeom>
            <a:solidFill>
              <a:srgbClr val="00B0F0"/>
            </a:solidFill>
          </p:spPr>
          <p:txBody>
            <a:bodyPr/>
            <a:lstStyle/>
            <a:p>
              <a:endParaRPr lang="en-GB"/>
            </a:p>
          </p:txBody>
        </p:sp>
      </p:grpSp>
      <p:sp>
        <p:nvSpPr>
          <p:cNvPr id="15" name="Freeform 15"/>
          <p:cNvSpPr/>
          <p:nvPr/>
        </p:nvSpPr>
        <p:spPr>
          <a:xfrm>
            <a:off x="15316651" y="8640317"/>
            <a:ext cx="2219276" cy="2056431"/>
          </a:xfrm>
          <a:custGeom>
            <a:avLst/>
            <a:gdLst/>
            <a:ahLst/>
            <a:cxnLst/>
            <a:rect l="l" t="t" r="r" b="b"/>
            <a:pathLst>
              <a:path w="2219276" h="2056431">
                <a:moveTo>
                  <a:pt x="0" y="0"/>
                </a:moveTo>
                <a:lnTo>
                  <a:pt x="2219275" y="0"/>
                </a:lnTo>
                <a:lnTo>
                  <a:pt x="2219275" y="2056431"/>
                </a:lnTo>
                <a:lnTo>
                  <a:pt x="0" y="2056431"/>
                </a:lnTo>
                <a:lnTo>
                  <a:pt x="0" y="0"/>
                </a:lnTo>
                <a:close/>
              </a:path>
            </a:pathLst>
          </a:custGeom>
          <a:blipFill>
            <a:blip r:embed="rId5">
              <a:extLst>
                <a:ext uri="{96DAC541-7B7A-43D3-8B79-37D633B846F1}">
                  <asvg:svgBlip xmlns:asvg="http://schemas.microsoft.com/office/drawing/2016/SVG/main" r:embed="rId6"/>
                </a:ext>
              </a:extLst>
            </a:blip>
            <a:stretch>
              <a:fillRect t="-3959" b="-3959"/>
            </a:stretch>
          </a:blipFill>
        </p:spPr>
        <p:txBody>
          <a:bodyPr/>
          <a:lstStyle/>
          <a:p>
            <a:endParaRPr lang="en-GB"/>
          </a:p>
        </p:txBody>
      </p:sp>
      <p:grpSp>
        <p:nvGrpSpPr>
          <p:cNvPr id="16" name="Group 16"/>
          <p:cNvGrpSpPr>
            <a:grpSpLocks noChangeAspect="1"/>
          </p:cNvGrpSpPr>
          <p:nvPr/>
        </p:nvGrpSpPr>
        <p:grpSpPr>
          <a:xfrm>
            <a:off x="15881033" y="71956"/>
            <a:ext cx="2299333" cy="1913488"/>
            <a:chOff x="0" y="0"/>
            <a:chExt cx="4440918" cy="3695700"/>
          </a:xfrm>
        </p:grpSpPr>
        <p:sp>
          <p:nvSpPr>
            <p:cNvPr id="17" name="Freeform 17"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7"/>
              <a:stretch>
                <a:fillRect r="-11102"/>
              </a:stretch>
            </a:blipFill>
          </p:spPr>
          <p:txBody>
            <a:bodyPr/>
            <a:lstStyle/>
            <a:p>
              <a:endParaRPr lang="en-GB"/>
            </a:p>
          </p:txBody>
        </p:sp>
      </p:grpSp>
      <p:grpSp>
        <p:nvGrpSpPr>
          <p:cNvPr id="18" name="Group 18"/>
          <p:cNvGrpSpPr>
            <a:grpSpLocks noChangeAspect="1"/>
          </p:cNvGrpSpPr>
          <p:nvPr/>
        </p:nvGrpSpPr>
        <p:grpSpPr>
          <a:xfrm>
            <a:off x="136297" y="8537052"/>
            <a:ext cx="1607067" cy="1607067"/>
            <a:chOff x="0" y="0"/>
            <a:chExt cx="2551318" cy="2551318"/>
          </a:xfrm>
        </p:grpSpPr>
        <p:sp>
          <p:nvSpPr>
            <p:cNvPr id="19" name="Freeform 19"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8"/>
              <a:stretch>
                <a:fillRect/>
              </a:stretch>
            </a:blipFill>
          </p:spPr>
          <p:txBody>
            <a:bodyPr/>
            <a:lstStyle/>
            <a:p>
              <a:endParaRPr lang="en-GB"/>
            </a:p>
          </p:txBody>
        </p:sp>
      </p:grpSp>
      <p:sp>
        <p:nvSpPr>
          <p:cNvPr id="20" name="TextBox 20"/>
          <p:cNvSpPr txBox="1"/>
          <p:nvPr/>
        </p:nvSpPr>
        <p:spPr>
          <a:xfrm>
            <a:off x="1257300" y="3423273"/>
            <a:ext cx="16002000" cy="3544824"/>
          </a:xfrm>
          <a:prstGeom prst="rect">
            <a:avLst/>
          </a:prstGeom>
        </p:spPr>
        <p:txBody>
          <a:bodyPr lIns="0" tIns="0" rIns="0" bIns="0" rtlCol="0" anchor="t">
            <a:spAutoFit/>
          </a:bodyPr>
          <a:lstStyle/>
          <a:p>
            <a:pPr algn="l">
              <a:lnSpc>
                <a:spcPts val="2808"/>
              </a:lnSpc>
              <a:spcBef>
                <a:spcPct val="0"/>
              </a:spcBef>
            </a:pPr>
            <a:r>
              <a:rPr lang="en-US" sz="2600" dirty="0">
                <a:solidFill>
                  <a:srgbClr val="000000"/>
                </a:solidFill>
                <a:latin typeface="Raleway"/>
                <a:ea typeface="Raleway"/>
                <a:cs typeface="Raleway"/>
                <a:sym typeface="Raleway"/>
              </a:rPr>
              <a:t>A safe and sufficient amount of sleep is essential for a baby's health, wellbeing, and development. </a:t>
            </a:r>
          </a:p>
          <a:p>
            <a:pPr algn="l">
              <a:lnSpc>
                <a:spcPts val="2808"/>
              </a:lnSpc>
              <a:spcBef>
                <a:spcPct val="0"/>
              </a:spcBef>
            </a:pPr>
            <a:endParaRPr lang="en-US" sz="2600" dirty="0">
              <a:solidFill>
                <a:srgbClr val="000000"/>
              </a:solidFill>
              <a:latin typeface="Raleway"/>
              <a:ea typeface="Raleway"/>
              <a:cs typeface="Raleway"/>
              <a:sym typeface="Raleway"/>
            </a:endParaRPr>
          </a:p>
          <a:p>
            <a:pPr algn="l">
              <a:lnSpc>
                <a:spcPts val="2808"/>
              </a:lnSpc>
              <a:spcBef>
                <a:spcPct val="0"/>
              </a:spcBef>
            </a:pPr>
            <a:r>
              <a:rPr lang="en-US" sz="2600" dirty="0">
                <a:solidFill>
                  <a:srgbClr val="000000"/>
                </a:solidFill>
                <a:latin typeface="Raleway"/>
                <a:ea typeface="Raleway"/>
                <a:cs typeface="Raleway"/>
                <a:sym typeface="Raleway"/>
              </a:rPr>
              <a:t>Quality sleep </a:t>
            </a:r>
            <a:r>
              <a:rPr lang="en-US" sz="2600" b="1" dirty="0">
                <a:solidFill>
                  <a:srgbClr val="00B0F0"/>
                </a:solidFill>
                <a:latin typeface="Raleway Bold"/>
                <a:ea typeface="Raleway Bold"/>
                <a:cs typeface="Raleway Bold"/>
                <a:sym typeface="Raleway Bold"/>
              </a:rPr>
              <a:t>supports brain growth, emotional regulation, and physical health.</a:t>
            </a:r>
            <a:r>
              <a:rPr lang="en-US" sz="2600" dirty="0">
                <a:solidFill>
                  <a:srgbClr val="000000"/>
                </a:solidFill>
                <a:latin typeface="Raleway"/>
                <a:ea typeface="Raleway"/>
                <a:cs typeface="Raleway"/>
                <a:sym typeface="Raleway"/>
              </a:rPr>
              <a:t> When families are struggling to get babies or children to sleep, the whole family's routines and wellbeing can be affected. </a:t>
            </a:r>
          </a:p>
          <a:p>
            <a:pPr algn="ctr">
              <a:lnSpc>
                <a:spcPts val="2808"/>
              </a:lnSpc>
              <a:spcBef>
                <a:spcPct val="0"/>
              </a:spcBef>
            </a:pPr>
            <a:endParaRPr lang="en-US" sz="2600" dirty="0">
              <a:solidFill>
                <a:srgbClr val="000000"/>
              </a:solidFill>
              <a:latin typeface="Raleway"/>
              <a:ea typeface="Raleway"/>
              <a:cs typeface="Raleway"/>
              <a:sym typeface="Raleway"/>
            </a:endParaRPr>
          </a:p>
          <a:p>
            <a:pPr algn="l">
              <a:lnSpc>
                <a:spcPts val="2808"/>
              </a:lnSpc>
              <a:spcBef>
                <a:spcPct val="0"/>
              </a:spcBef>
            </a:pPr>
            <a:r>
              <a:rPr lang="en-US" sz="2600" dirty="0">
                <a:solidFill>
                  <a:srgbClr val="000000"/>
                </a:solidFill>
                <a:latin typeface="Raleway"/>
                <a:ea typeface="Raleway"/>
                <a:cs typeface="Raleway"/>
                <a:sym typeface="Raleway"/>
              </a:rPr>
              <a:t>Early years settings play a vital role in a baby's or young child's health and wellbeing through creating safe sleep environments, noticing sleep patterns and sharing concerns with families </a:t>
            </a:r>
          </a:p>
          <a:p>
            <a:pPr algn="l">
              <a:lnSpc>
                <a:spcPts val="2808"/>
              </a:lnSpc>
              <a:spcBef>
                <a:spcPct val="0"/>
              </a:spcBef>
            </a:pPr>
            <a:r>
              <a:rPr lang="en-US" sz="2600" dirty="0">
                <a:solidFill>
                  <a:srgbClr val="000000"/>
                </a:solidFill>
                <a:latin typeface="Raleway"/>
                <a:ea typeface="Raleway"/>
                <a:cs typeface="Raleway"/>
                <a:sym typeface="Raleway"/>
              </a:rPr>
              <a:t>in a sensitive way. As well as directing parents to trusted resources, guidance </a:t>
            </a:r>
          </a:p>
          <a:p>
            <a:pPr algn="l">
              <a:lnSpc>
                <a:spcPts val="2808"/>
              </a:lnSpc>
              <a:spcBef>
                <a:spcPct val="0"/>
              </a:spcBef>
            </a:pPr>
            <a:r>
              <a:rPr lang="en-US" sz="2600" dirty="0">
                <a:solidFill>
                  <a:srgbClr val="000000"/>
                </a:solidFill>
                <a:latin typeface="Raleway"/>
                <a:ea typeface="Raleway"/>
                <a:cs typeface="Raleway"/>
                <a:sym typeface="Raleway"/>
              </a:rPr>
              <a:t>for practical tips and reassurance.</a:t>
            </a:r>
          </a:p>
          <a:p>
            <a:pPr algn="l">
              <a:lnSpc>
                <a:spcPts val="2808"/>
              </a:lnSpc>
              <a:spcBef>
                <a:spcPct val="0"/>
              </a:spcBef>
            </a:pPr>
            <a:endParaRPr lang="en-US" sz="2600" dirty="0">
              <a:solidFill>
                <a:srgbClr val="000000"/>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a:t>
              </a:r>
              <a:r>
                <a:rPr lang="en-US" sz="6600" b="1">
                  <a:solidFill>
                    <a:srgbClr val="EF509C"/>
                  </a:solidFill>
                  <a:latin typeface="Raleway Bold"/>
                  <a:ea typeface="Raleway Bold"/>
                  <a:cs typeface="Raleway Bold"/>
                  <a:sym typeface="Raleway Bold"/>
                </a:rPr>
                <a:t> SLEEP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36297" y="8537052"/>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a:hlinkClick r:id="rId5" tooltip="https://www.youtube.com/watch?v=B4dZKQX6Zhk"/>
          </p:cNvPr>
          <p:cNvSpPr/>
          <p:nvPr/>
        </p:nvSpPr>
        <p:spPr>
          <a:xfrm>
            <a:off x="10403756" y="4022172"/>
            <a:ext cx="6626944" cy="3835344"/>
          </a:xfrm>
          <a:custGeom>
            <a:avLst/>
            <a:gdLst/>
            <a:ahLst/>
            <a:cxnLst/>
            <a:rect l="l" t="t" r="r" b="b"/>
            <a:pathLst>
              <a:path w="6626944" h="3835344">
                <a:moveTo>
                  <a:pt x="0" y="0"/>
                </a:moveTo>
                <a:lnTo>
                  <a:pt x="6626944" y="0"/>
                </a:lnTo>
                <a:lnTo>
                  <a:pt x="6626944" y="3835344"/>
                </a:lnTo>
                <a:lnTo>
                  <a:pt x="0" y="3835344"/>
                </a:lnTo>
                <a:lnTo>
                  <a:pt x="0" y="0"/>
                </a:lnTo>
                <a:close/>
              </a:path>
            </a:pathLst>
          </a:custGeom>
          <a:blipFill>
            <a:blip r:embed="rId6"/>
            <a:stretch>
              <a:fillRect/>
            </a:stretch>
          </a:blipFill>
          <a:ln w="95250" cap="sq">
            <a:solidFill>
              <a:srgbClr val="00B0F0"/>
            </a:solidFill>
            <a:prstDash val="solid"/>
            <a:miter/>
          </a:ln>
        </p:spPr>
        <p:txBody>
          <a:bodyPr/>
          <a:lstStyle/>
          <a:p>
            <a:endParaRPr lang="en-GB"/>
          </a:p>
        </p:txBody>
      </p:sp>
      <p:sp>
        <p:nvSpPr>
          <p:cNvPr id="10" name="TextBox 10"/>
          <p:cNvSpPr txBox="1"/>
          <p:nvPr/>
        </p:nvSpPr>
        <p:spPr>
          <a:xfrm>
            <a:off x="1257300" y="4705594"/>
            <a:ext cx="8166361" cy="2487549"/>
          </a:xfrm>
          <a:prstGeom prst="rect">
            <a:avLst/>
          </a:prstGeom>
        </p:spPr>
        <p:txBody>
          <a:bodyPr lIns="0" tIns="0" rIns="0" bIns="0" rtlCol="0" anchor="t">
            <a:spAutoFit/>
          </a:bodyPr>
          <a:lstStyle/>
          <a:p>
            <a:pPr marL="561341" lvl="1" indent="-280670" algn="l">
              <a:lnSpc>
                <a:spcPts val="2808"/>
              </a:lnSpc>
              <a:buFont typeface="Arial"/>
              <a:buChar char="•"/>
            </a:pPr>
            <a:r>
              <a:rPr lang="en-US" sz="2600">
                <a:solidFill>
                  <a:srgbClr val="000000"/>
                </a:solidFill>
                <a:latin typeface="Raleway"/>
                <a:ea typeface="Raleway"/>
                <a:cs typeface="Raleway"/>
                <a:sym typeface="Raleway"/>
              </a:rPr>
              <a:t>The </a:t>
            </a:r>
            <a:r>
              <a:rPr lang="en-US" sz="2600" b="1" u="sng">
                <a:solidFill>
                  <a:srgbClr val="00B0F0"/>
                </a:solidFill>
                <a:latin typeface="Raleway Bold"/>
                <a:ea typeface="Raleway Bold"/>
                <a:cs typeface="Raleway Bold"/>
                <a:sym typeface="Raleway Bold"/>
                <a:hlinkClick r:id="rId7" tooltip="https://www.foundationyears.org.uk/2024/09/safer-sleeping-practices-for-early-years-educators/"/>
              </a:rPr>
              <a:t>Department for Education’s guide</a:t>
            </a:r>
            <a:r>
              <a:rPr lang="en-US" sz="2600">
                <a:solidFill>
                  <a:srgbClr val="000000"/>
                </a:solidFill>
                <a:latin typeface="Raleway"/>
                <a:ea typeface="Raleway"/>
                <a:cs typeface="Raleway"/>
                <a:sym typeface="Raleway"/>
              </a:rPr>
              <a:t> helps practitioners </a:t>
            </a:r>
            <a:r>
              <a:rPr lang="en-US" sz="2600" b="1">
                <a:solidFill>
                  <a:srgbClr val="EF509C"/>
                </a:solidFill>
                <a:latin typeface="Raleway Bold"/>
                <a:ea typeface="Raleway Bold"/>
                <a:cs typeface="Raleway Bold"/>
                <a:sym typeface="Raleway Bold"/>
              </a:rPr>
              <a:t>create safe sleep environments</a:t>
            </a:r>
            <a:r>
              <a:rPr lang="en-US" sz="2600">
                <a:solidFill>
                  <a:srgbClr val="000000"/>
                </a:solidFill>
                <a:latin typeface="Raleway"/>
                <a:ea typeface="Raleway"/>
                <a:cs typeface="Raleway"/>
                <a:sym typeface="Raleway"/>
              </a:rPr>
              <a:t> for babies and young children. </a:t>
            </a:r>
          </a:p>
          <a:p>
            <a:pPr algn="l">
              <a:lnSpc>
                <a:spcPts val="2808"/>
              </a:lnSpc>
            </a:pPr>
            <a:endParaRPr lang="en-US" sz="2600">
              <a:solidFill>
                <a:srgbClr val="000000"/>
              </a:solidFill>
              <a:latin typeface="Raleway"/>
              <a:ea typeface="Raleway"/>
              <a:cs typeface="Raleway"/>
              <a:sym typeface="Raleway"/>
            </a:endParaRPr>
          </a:p>
          <a:p>
            <a:pPr marL="561341" lvl="1" indent="-280670" algn="l">
              <a:lnSpc>
                <a:spcPts val="2808"/>
              </a:lnSpc>
              <a:buFont typeface="Arial"/>
              <a:buChar char="•"/>
            </a:pPr>
            <a:r>
              <a:rPr lang="en-US" sz="2600">
                <a:solidFill>
                  <a:srgbClr val="000000"/>
                </a:solidFill>
                <a:latin typeface="Raleway"/>
                <a:ea typeface="Raleway"/>
                <a:cs typeface="Raleway"/>
                <a:sym typeface="Raleway"/>
              </a:rPr>
              <a:t>It includes key recommendations and practical resources, such as posters and checklists for staff training and daily practice.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1465" y="7342824"/>
            <a:ext cx="18635576" cy="3784281"/>
            <a:chOff x="0" y="0"/>
            <a:chExt cx="24847434" cy="5045708"/>
          </a:xfrm>
        </p:grpSpPr>
        <p:sp>
          <p:nvSpPr>
            <p:cNvPr id="3" name="Freeform 3"/>
            <p:cNvSpPr/>
            <p:nvPr/>
          </p:nvSpPr>
          <p:spPr>
            <a:xfrm>
              <a:off x="0" y="0"/>
              <a:ext cx="24847423" cy="5045710"/>
            </a:xfrm>
            <a:custGeom>
              <a:avLst/>
              <a:gdLst/>
              <a:ahLst/>
              <a:cxnLst/>
              <a:rect l="l" t="t" r="r" b="b"/>
              <a:pathLst>
                <a:path w="24847423" h="5045710">
                  <a:moveTo>
                    <a:pt x="0" y="0"/>
                  </a:moveTo>
                  <a:lnTo>
                    <a:pt x="24847423" y="0"/>
                  </a:lnTo>
                  <a:lnTo>
                    <a:pt x="24847423" y="5045710"/>
                  </a:lnTo>
                  <a:lnTo>
                    <a:pt x="0" y="5045710"/>
                  </a:lnTo>
                  <a:lnTo>
                    <a:pt x="0" y="0"/>
                  </a:lnTo>
                  <a:close/>
                </a:path>
              </a:pathLst>
            </a:custGeom>
            <a:blipFill>
              <a:blip r:embed="rId2"/>
              <a:stretch>
                <a:fillRect t="-6258" b="-6258"/>
              </a:stretch>
            </a:blipFill>
          </p:spPr>
          <p:txBody>
            <a:bodyPr/>
            <a:lstStyle/>
            <a:p>
              <a:endParaRPr lang="en-GB"/>
            </a:p>
          </p:txBody>
        </p:sp>
      </p:grpSp>
      <p:grpSp>
        <p:nvGrpSpPr>
          <p:cNvPr id="4" name="Group 4"/>
          <p:cNvGrpSpPr/>
          <p:nvPr/>
        </p:nvGrpSpPr>
        <p:grpSpPr>
          <a:xfrm>
            <a:off x="1257300" y="547688"/>
            <a:ext cx="15773400" cy="1988345"/>
            <a:chOff x="0" y="0"/>
            <a:chExt cx="21031200" cy="2651126"/>
          </a:xfrm>
        </p:grpSpPr>
        <p:sp>
          <p:nvSpPr>
            <p:cNvPr id="5" name="Freeform 5"/>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GB"/>
            </a:p>
          </p:txBody>
        </p:sp>
        <p:sp>
          <p:nvSpPr>
            <p:cNvPr id="6" name="TextBox 6"/>
            <p:cNvSpPr txBox="1"/>
            <p:nvPr/>
          </p:nvSpPr>
          <p:spPr>
            <a:xfrm>
              <a:off x="0" y="66675"/>
              <a:ext cx="21031200" cy="2584451"/>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Introduction</a:t>
              </a:r>
            </a:p>
          </p:txBody>
        </p:sp>
      </p:grpSp>
      <p:sp>
        <p:nvSpPr>
          <p:cNvPr id="7" name="TextBox 7"/>
          <p:cNvSpPr txBox="1"/>
          <p:nvPr/>
        </p:nvSpPr>
        <p:spPr>
          <a:xfrm>
            <a:off x="1257300" y="2358809"/>
            <a:ext cx="16002000" cy="5029201"/>
          </a:xfrm>
          <a:prstGeom prst="rect">
            <a:avLst/>
          </a:prstGeom>
        </p:spPr>
        <p:txBody>
          <a:bodyPr lIns="0" tIns="0" rIns="0" bIns="0" rtlCol="0" anchor="t">
            <a:spAutoFit/>
          </a:bodyPr>
          <a:lstStyle/>
          <a:p>
            <a:pPr marL="542921" lvl="1" indent="-271460" algn="l">
              <a:lnSpc>
                <a:spcPts val="4499"/>
              </a:lnSpc>
              <a:buFont typeface="Arial"/>
              <a:buChar char="•"/>
            </a:pPr>
            <a:r>
              <a:rPr lang="en-US" sz="2999" dirty="0">
                <a:solidFill>
                  <a:srgbClr val="000000"/>
                </a:solidFill>
                <a:latin typeface="Raleway"/>
                <a:ea typeface="Raleway"/>
                <a:cs typeface="Raleway"/>
                <a:sym typeface="Raleway"/>
              </a:rPr>
              <a:t>Baby week runs from the 14ᵗʰ- 20ᵗʰ November every year</a:t>
            </a:r>
          </a:p>
          <a:p>
            <a:pPr marL="542921" lvl="1" indent="-271460" algn="l">
              <a:lnSpc>
                <a:spcPts val="4499"/>
              </a:lnSpc>
              <a:buFont typeface="Arial"/>
              <a:buChar char="•"/>
            </a:pPr>
            <a:r>
              <a:rPr lang="en-US" sz="2999" dirty="0">
                <a:solidFill>
                  <a:srgbClr val="000000"/>
                </a:solidFill>
                <a:latin typeface="Raleway"/>
                <a:ea typeface="Raleway"/>
                <a:cs typeface="Raleway"/>
                <a:sym typeface="Raleway"/>
              </a:rPr>
              <a:t>It aims to make the UK the best place to grow up by celebrating services, raising awareness about the importance of early childhood and promoting the best start in life </a:t>
            </a:r>
          </a:p>
          <a:p>
            <a:pPr marL="542921" lvl="1" indent="-271460" algn="l">
              <a:lnSpc>
                <a:spcPts val="4499"/>
              </a:lnSpc>
              <a:buFont typeface="Arial"/>
              <a:buChar char="•"/>
            </a:pPr>
            <a:r>
              <a:rPr lang="en-US" sz="2999" dirty="0">
                <a:solidFill>
                  <a:srgbClr val="000000"/>
                </a:solidFill>
                <a:latin typeface="Raleway"/>
                <a:ea typeface="Raleway"/>
                <a:cs typeface="Raleway"/>
                <a:sym typeface="Raleway"/>
              </a:rPr>
              <a:t>The theme for baby week this year is “</a:t>
            </a:r>
            <a:r>
              <a:rPr lang="en-US" sz="2999" b="1" dirty="0">
                <a:solidFill>
                  <a:srgbClr val="00B0F0"/>
                </a:solidFill>
                <a:latin typeface="Raleway Bold"/>
                <a:ea typeface="Raleway Bold"/>
                <a:cs typeface="Raleway Bold"/>
                <a:sym typeface="Raleway Bold"/>
              </a:rPr>
              <a:t>Healthy Parent, Healthy Baby</a:t>
            </a:r>
            <a:r>
              <a:rPr lang="en-US" sz="2999" dirty="0">
                <a:solidFill>
                  <a:srgbClr val="000000"/>
                </a:solidFill>
                <a:latin typeface="Raleway"/>
                <a:ea typeface="Raleway"/>
                <a:cs typeface="Raleway"/>
                <a:sym typeface="Raleway"/>
              </a:rPr>
              <a:t>”</a:t>
            </a:r>
          </a:p>
          <a:p>
            <a:pPr marL="542921" lvl="1" indent="-271460" algn="l">
              <a:lnSpc>
                <a:spcPts val="4499"/>
              </a:lnSpc>
              <a:buFont typeface="Arial"/>
              <a:buChar char="•"/>
            </a:pPr>
            <a:r>
              <a:rPr lang="en-US" sz="2999" dirty="0">
                <a:solidFill>
                  <a:srgbClr val="000000"/>
                </a:solidFill>
                <a:latin typeface="Raleway"/>
                <a:ea typeface="Raleway"/>
                <a:cs typeface="Raleway"/>
                <a:sym typeface="Raleway"/>
              </a:rPr>
              <a:t>This pack is designed to help you make the most of Baby Week</a:t>
            </a:r>
          </a:p>
          <a:p>
            <a:pPr marL="542921" lvl="1" indent="-271460" algn="l">
              <a:lnSpc>
                <a:spcPts val="4499"/>
              </a:lnSpc>
              <a:buFont typeface="Arial"/>
              <a:buChar char="•"/>
            </a:pPr>
            <a:r>
              <a:rPr lang="en-US" sz="2999" dirty="0">
                <a:solidFill>
                  <a:srgbClr val="000000"/>
                </a:solidFill>
                <a:latin typeface="Raleway"/>
                <a:ea typeface="Raleway"/>
                <a:cs typeface="Raleway"/>
                <a:sym typeface="Raleway"/>
              </a:rPr>
              <a:t>It breaks down into themes that you can use across the week</a:t>
            </a:r>
          </a:p>
          <a:p>
            <a:pPr marL="542921" lvl="1" indent="-271460" algn="l">
              <a:lnSpc>
                <a:spcPts val="4499"/>
              </a:lnSpc>
              <a:buFont typeface="Arial"/>
              <a:buChar char="•"/>
            </a:pPr>
            <a:r>
              <a:rPr lang="en-US" sz="2999" dirty="0">
                <a:solidFill>
                  <a:srgbClr val="000000"/>
                </a:solidFill>
                <a:latin typeface="Raleway"/>
                <a:ea typeface="Raleway"/>
                <a:cs typeface="Raleway"/>
                <a:sym typeface="Raleway"/>
              </a:rPr>
              <a:t>It will give you places you can find</a:t>
            </a:r>
            <a:r>
              <a:rPr lang="en-US" sz="2999" b="1" dirty="0">
                <a:solidFill>
                  <a:srgbClr val="EF509C"/>
                </a:solidFill>
                <a:latin typeface="Raleway Bold"/>
                <a:ea typeface="Raleway Bold"/>
                <a:cs typeface="Raleway Bold"/>
                <a:sym typeface="Raleway Bold"/>
              </a:rPr>
              <a:t> activities to </a:t>
            </a:r>
            <a:r>
              <a:rPr lang="en-US" sz="2999" b="1" dirty="0" err="1">
                <a:solidFill>
                  <a:srgbClr val="EF509C"/>
                </a:solidFill>
                <a:latin typeface="Raleway Bold"/>
                <a:ea typeface="Raleway Bold"/>
                <a:cs typeface="Raleway Bold"/>
                <a:sym typeface="Raleway Bold"/>
              </a:rPr>
              <a:t>singpost</a:t>
            </a:r>
            <a:r>
              <a:rPr lang="en-US" sz="2999" b="1" dirty="0">
                <a:solidFill>
                  <a:srgbClr val="EF509C"/>
                </a:solidFill>
                <a:latin typeface="Raleway Bold"/>
                <a:ea typeface="Raleway Bold"/>
                <a:cs typeface="Raleway Bold"/>
                <a:sym typeface="Raleway Bold"/>
              </a:rPr>
              <a:t> parents to, or to use in family groups or one-to-ones </a:t>
            </a:r>
          </a:p>
          <a:p>
            <a:pPr marL="542921" lvl="1" indent="-271460" algn="l">
              <a:lnSpc>
                <a:spcPts val="4499"/>
              </a:lnSpc>
              <a:buFont typeface="Arial"/>
              <a:buChar char="•"/>
            </a:pPr>
            <a:r>
              <a:rPr lang="en-US" sz="2999" dirty="0">
                <a:solidFill>
                  <a:srgbClr val="000000"/>
                </a:solidFill>
                <a:latin typeface="Raleway"/>
                <a:ea typeface="Raleway"/>
                <a:cs typeface="Raleway"/>
                <a:sym typeface="Raleway"/>
              </a:rPr>
              <a:t>As</a:t>
            </a:r>
            <a:r>
              <a:rPr lang="en-US" sz="2999" dirty="0">
                <a:solidFill>
                  <a:srgbClr val="FAD430"/>
                </a:solidFill>
                <a:latin typeface="Raleway"/>
                <a:ea typeface="Raleway"/>
                <a:cs typeface="Raleway"/>
                <a:sym typeface="Raleway"/>
              </a:rPr>
              <a:t> </a:t>
            </a:r>
            <a:r>
              <a:rPr lang="en-US" sz="2999" dirty="0">
                <a:solidFill>
                  <a:srgbClr val="000000"/>
                </a:solidFill>
                <a:latin typeface="Raleway"/>
                <a:ea typeface="Raleway"/>
                <a:cs typeface="Raleway"/>
                <a:sym typeface="Raleway"/>
              </a:rPr>
              <a:t>well as places where you can find activities to </a:t>
            </a:r>
            <a:r>
              <a:rPr lang="en-US" sz="2999" b="1" dirty="0">
                <a:solidFill>
                  <a:srgbClr val="EF509C"/>
                </a:solidFill>
                <a:latin typeface="Raleway Bold"/>
                <a:ea typeface="Raleway Bold"/>
                <a:cs typeface="Raleway Bold"/>
                <a:sym typeface="Raleway Bold"/>
              </a:rPr>
              <a:t>use in practice</a:t>
            </a:r>
          </a:p>
        </p:txBody>
      </p:sp>
      <p:grpSp>
        <p:nvGrpSpPr>
          <p:cNvPr id="8" name="Group 8"/>
          <p:cNvGrpSpPr>
            <a:grpSpLocks noChangeAspect="1"/>
          </p:cNvGrpSpPr>
          <p:nvPr/>
        </p:nvGrpSpPr>
        <p:grpSpPr>
          <a:xfrm>
            <a:off x="15695578" y="77504"/>
            <a:ext cx="2286000" cy="1902393"/>
            <a:chOff x="0" y="0"/>
            <a:chExt cx="4440918" cy="3695700"/>
          </a:xfrm>
        </p:grpSpPr>
        <p:sp>
          <p:nvSpPr>
            <p:cNvPr id="9" name="Freeform 9"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10" name="Group 10"/>
          <p:cNvGrpSpPr>
            <a:grpSpLocks noChangeAspect="1"/>
          </p:cNvGrpSpPr>
          <p:nvPr/>
        </p:nvGrpSpPr>
        <p:grpSpPr>
          <a:xfrm>
            <a:off x="225167" y="8431431"/>
            <a:ext cx="1607067" cy="1607067"/>
            <a:chOff x="0" y="0"/>
            <a:chExt cx="2551318" cy="2551318"/>
          </a:xfrm>
        </p:grpSpPr>
        <p:sp>
          <p:nvSpPr>
            <p:cNvPr id="11" name="Freeform 11"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a:t>
              </a:r>
              <a:r>
                <a:rPr lang="en-US" sz="6600" b="1">
                  <a:solidFill>
                    <a:srgbClr val="EF509C"/>
                  </a:solidFill>
                  <a:latin typeface="Raleway Bold"/>
                  <a:ea typeface="Raleway Bold"/>
                  <a:cs typeface="Raleway Bold"/>
                  <a:sym typeface="Raleway Bold"/>
                </a:rPr>
                <a:t> SLEEP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36297" y="8537052"/>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a:hlinkClick r:id="rId5" tooltip="https://www.lullabytrust.org.uk/professionals-hub/professionals-resources/"/>
          </p:cNvPr>
          <p:cNvSpPr/>
          <p:nvPr/>
        </p:nvSpPr>
        <p:spPr>
          <a:xfrm>
            <a:off x="10187984" y="3096651"/>
            <a:ext cx="3745240" cy="4086806"/>
          </a:xfrm>
          <a:custGeom>
            <a:avLst/>
            <a:gdLst/>
            <a:ahLst/>
            <a:cxnLst/>
            <a:rect l="l" t="t" r="r" b="b"/>
            <a:pathLst>
              <a:path w="3745240" h="4086806">
                <a:moveTo>
                  <a:pt x="0" y="0"/>
                </a:moveTo>
                <a:lnTo>
                  <a:pt x="3745240" y="0"/>
                </a:lnTo>
                <a:lnTo>
                  <a:pt x="3745240" y="4086806"/>
                </a:lnTo>
                <a:lnTo>
                  <a:pt x="0" y="4086806"/>
                </a:lnTo>
                <a:lnTo>
                  <a:pt x="0" y="0"/>
                </a:lnTo>
                <a:close/>
              </a:path>
            </a:pathLst>
          </a:custGeom>
          <a:blipFill>
            <a:blip r:embed="rId6"/>
            <a:stretch>
              <a:fillRect t="-1196" b="-1196"/>
            </a:stretch>
          </a:blipFill>
          <a:ln w="95250" cap="sq">
            <a:solidFill>
              <a:srgbClr val="00B0F0"/>
            </a:solidFill>
            <a:prstDash val="solid"/>
            <a:miter/>
          </a:ln>
        </p:spPr>
        <p:txBody>
          <a:bodyPr/>
          <a:lstStyle/>
          <a:p>
            <a:endParaRPr lang="en-GB"/>
          </a:p>
        </p:txBody>
      </p:sp>
      <p:sp>
        <p:nvSpPr>
          <p:cNvPr id="10" name="Freeform 10"/>
          <p:cNvSpPr/>
          <p:nvPr/>
        </p:nvSpPr>
        <p:spPr>
          <a:xfrm>
            <a:off x="13933224" y="2561831"/>
            <a:ext cx="3626512" cy="5156446"/>
          </a:xfrm>
          <a:custGeom>
            <a:avLst/>
            <a:gdLst/>
            <a:ahLst/>
            <a:cxnLst/>
            <a:rect l="l" t="t" r="r" b="b"/>
            <a:pathLst>
              <a:path w="3626512" h="5156446">
                <a:moveTo>
                  <a:pt x="0" y="0"/>
                </a:moveTo>
                <a:lnTo>
                  <a:pt x="3626512" y="0"/>
                </a:lnTo>
                <a:lnTo>
                  <a:pt x="3626512" y="5156446"/>
                </a:lnTo>
                <a:lnTo>
                  <a:pt x="0" y="5156446"/>
                </a:lnTo>
                <a:lnTo>
                  <a:pt x="0" y="0"/>
                </a:lnTo>
                <a:close/>
              </a:path>
            </a:pathLst>
          </a:custGeom>
          <a:blipFill>
            <a:blip r:embed="rId7"/>
            <a:stretch>
              <a:fillRect l="-5219" t="-2725" r="-4829" b="-3662"/>
            </a:stretch>
          </a:blipFill>
          <a:ln w="95250" cap="sq">
            <a:solidFill>
              <a:srgbClr val="EF509C"/>
            </a:solidFill>
            <a:prstDash val="solid"/>
            <a:miter/>
          </a:ln>
        </p:spPr>
        <p:txBody>
          <a:bodyPr/>
          <a:lstStyle/>
          <a:p>
            <a:endParaRPr lang="en-GB"/>
          </a:p>
        </p:txBody>
      </p:sp>
      <p:sp>
        <p:nvSpPr>
          <p:cNvPr id="11" name="Freeform 11"/>
          <p:cNvSpPr/>
          <p:nvPr/>
        </p:nvSpPr>
        <p:spPr>
          <a:xfrm>
            <a:off x="12010057" y="4824369"/>
            <a:ext cx="3616383" cy="5031490"/>
          </a:xfrm>
          <a:custGeom>
            <a:avLst/>
            <a:gdLst/>
            <a:ahLst/>
            <a:cxnLst/>
            <a:rect l="l" t="t" r="r" b="b"/>
            <a:pathLst>
              <a:path w="3616383" h="5031490">
                <a:moveTo>
                  <a:pt x="0" y="0"/>
                </a:moveTo>
                <a:lnTo>
                  <a:pt x="3616383" y="0"/>
                </a:lnTo>
                <a:lnTo>
                  <a:pt x="3616383" y="5031489"/>
                </a:lnTo>
                <a:lnTo>
                  <a:pt x="0" y="5031489"/>
                </a:lnTo>
                <a:lnTo>
                  <a:pt x="0" y="0"/>
                </a:lnTo>
                <a:close/>
              </a:path>
            </a:pathLst>
          </a:custGeom>
          <a:blipFill>
            <a:blip r:embed="rId8"/>
            <a:stretch>
              <a:fillRect/>
            </a:stretch>
          </a:blipFill>
          <a:ln w="95250" cap="sq">
            <a:solidFill>
              <a:srgbClr val="FAD430"/>
            </a:solidFill>
            <a:prstDash val="solid"/>
            <a:miter/>
          </a:ln>
        </p:spPr>
        <p:txBody>
          <a:bodyPr/>
          <a:lstStyle/>
          <a:p>
            <a:endParaRPr lang="en-GB"/>
          </a:p>
        </p:txBody>
      </p:sp>
      <p:sp>
        <p:nvSpPr>
          <p:cNvPr id="12" name="TextBox 12"/>
          <p:cNvSpPr txBox="1"/>
          <p:nvPr/>
        </p:nvSpPr>
        <p:spPr>
          <a:xfrm>
            <a:off x="1028700" y="3413907"/>
            <a:ext cx="8482509" cy="5306949"/>
          </a:xfrm>
          <a:prstGeom prst="rect">
            <a:avLst/>
          </a:prstGeom>
        </p:spPr>
        <p:txBody>
          <a:bodyPr lIns="0" tIns="0" rIns="0" bIns="0" rtlCol="0" anchor="t">
            <a:spAutoFit/>
          </a:bodyPr>
          <a:lstStyle/>
          <a:p>
            <a:pPr marL="561341" lvl="1" indent="-280670" algn="l">
              <a:lnSpc>
                <a:spcPts val="2808"/>
              </a:lnSpc>
              <a:buFont typeface="Arial"/>
              <a:buChar char="•"/>
            </a:pPr>
            <a:r>
              <a:rPr lang="en-US" sz="2600" b="1" u="sng" dirty="0">
                <a:solidFill>
                  <a:srgbClr val="00B0F0"/>
                </a:solidFill>
                <a:latin typeface="Raleway Bold"/>
                <a:ea typeface="Raleway Bold"/>
                <a:cs typeface="Raleway Bold"/>
                <a:sym typeface="Raleway Bold"/>
                <a:hlinkClick r:id="rId9" tooltip="https://www.lullabytrust.org.uk/baby-safety/safer-sleep-information/"/>
              </a:rPr>
              <a:t>The Lullaby Trust</a:t>
            </a:r>
            <a:r>
              <a:rPr lang="en-US" sz="2600" b="1" u="sng" dirty="0">
                <a:solidFill>
                  <a:srgbClr val="000000"/>
                </a:solidFill>
                <a:latin typeface="Raleway Bold"/>
                <a:ea typeface="Raleway Bold"/>
                <a:cs typeface="Raleway Bold"/>
                <a:sym typeface="Raleway Bold"/>
                <a:hlinkClick r:id="rId9" tooltip="https://www.lullabytrust.org.uk/baby-safety/safer-sleep-information/"/>
              </a:rPr>
              <a:t> </a:t>
            </a:r>
            <a:r>
              <a:rPr lang="en-US" sz="2600" dirty="0">
                <a:solidFill>
                  <a:srgbClr val="000000"/>
                </a:solidFill>
                <a:latin typeface="Raleway"/>
                <a:ea typeface="Raleway"/>
                <a:cs typeface="Raleway"/>
                <a:sym typeface="Raleway"/>
              </a:rPr>
              <a:t>provides evidence-based guidance and practical tools to help practitioners</a:t>
            </a:r>
            <a:r>
              <a:rPr lang="en-US" sz="2600" b="1" dirty="0">
                <a:solidFill>
                  <a:srgbClr val="EF509C"/>
                </a:solidFill>
                <a:latin typeface="Raleway Bold"/>
                <a:ea typeface="Raleway Bold"/>
                <a:cs typeface="Raleway Bold"/>
                <a:sym typeface="Raleway Bold"/>
              </a:rPr>
              <a:t> create safe sleep environments,</a:t>
            </a:r>
            <a:r>
              <a:rPr lang="en-US" sz="2600" dirty="0">
                <a:solidFill>
                  <a:srgbClr val="000000"/>
                </a:solidFill>
                <a:latin typeface="Raleway"/>
                <a:ea typeface="Raleway"/>
                <a:cs typeface="Raleway"/>
                <a:sym typeface="Raleway"/>
              </a:rPr>
              <a:t> offering advice that can be shared with families to promote a healthy sleep environment.</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They have specific resources and guidance for professionals and early years settings.</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They also offer a range of resources, including display posters, leaflets, and digital screen displays, to use throughout your setting or with families.</a:t>
            </a:r>
          </a:p>
          <a:p>
            <a:pPr algn="l">
              <a:lnSpc>
                <a:spcPts val="2808"/>
              </a:lnSpc>
            </a:pPr>
            <a:endParaRPr lang="en-US" sz="2600" dirty="0">
              <a:solidFill>
                <a:srgbClr val="000000"/>
              </a:solidFill>
              <a:latin typeface="Raleway"/>
              <a:ea typeface="Raleway"/>
              <a:cs typeface="Raleway"/>
              <a:sym typeface="Raleway"/>
            </a:endParaRPr>
          </a:p>
          <a:p>
            <a:pPr algn="l">
              <a:lnSpc>
                <a:spcPts val="2808"/>
              </a:lnSpc>
            </a:pPr>
            <a:endParaRPr lang="en-US" sz="2600" dirty="0">
              <a:solidFill>
                <a:srgbClr val="000000"/>
              </a:solidFill>
              <a:latin typeface="Raleway"/>
              <a:ea typeface="Raleway"/>
              <a:cs typeface="Raleway"/>
              <a:sym typeface="Raleway"/>
            </a:endParaRPr>
          </a:p>
          <a:p>
            <a:pPr algn="l">
              <a:lnSpc>
                <a:spcPts val="2808"/>
              </a:lnSpc>
              <a:spcBef>
                <a:spcPct val="0"/>
              </a:spcBef>
            </a:pPr>
            <a:endParaRPr lang="en-US" sz="2600" dirty="0">
              <a:solidFill>
                <a:srgbClr val="000000"/>
              </a:solidFill>
              <a:latin typeface="Raleway"/>
              <a:ea typeface="Raleway"/>
              <a:cs typeface="Raleway"/>
              <a:sym typeface="Raleway"/>
            </a:endParaRPr>
          </a:p>
        </p:txBody>
      </p:sp>
      <p:sp>
        <p:nvSpPr>
          <p:cNvPr id="13" name="Freeform 13"/>
          <p:cNvSpPr/>
          <p:nvPr/>
        </p:nvSpPr>
        <p:spPr>
          <a:xfrm>
            <a:off x="10417834" y="6445200"/>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Freeform 14"/>
          <p:cNvSpPr/>
          <p:nvPr/>
        </p:nvSpPr>
        <p:spPr>
          <a:xfrm rot="-10461863" flipV="1">
            <a:off x="8346296" y="4340370"/>
            <a:ext cx="1798505" cy="967997"/>
          </a:xfrm>
          <a:custGeom>
            <a:avLst/>
            <a:gdLst/>
            <a:ahLst/>
            <a:cxnLst/>
            <a:rect l="l" t="t" r="r" b="b"/>
            <a:pathLst>
              <a:path w="1798505" h="967997">
                <a:moveTo>
                  <a:pt x="0" y="967998"/>
                </a:moveTo>
                <a:lnTo>
                  <a:pt x="1798505" y="967998"/>
                </a:lnTo>
                <a:lnTo>
                  <a:pt x="1798505" y="0"/>
                </a:lnTo>
                <a:lnTo>
                  <a:pt x="0" y="0"/>
                </a:lnTo>
                <a:lnTo>
                  <a:pt x="0" y="967998"/>
                </a:lnTo>
                <a:close/>
              </a:path>
            </a:pathLst>
          </a:custGeom>
          <a:blipFill>
            <a:blip r:embed="rId12"/>
            <a:stretch>
              <a:fillRect t="-2707"/>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SLEEP – to Share </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sp>
        <p:nvSpPr>
          <p:cNvPr id="7" name="Freeform 7">
            <a:hlinkClick r:id="rId4" tooltip="https://www.togethertrust.org.uk/sleep-tight-bradford-and-craven"/>
          </p:cNvPr>
          <p:cNvSpPr/>
          <p:nvPr/>
        </p:nvSpPr>
        <p:spPr>
          <a:xfrm>
            <a:off x="2163605" y="3483101"/>
            <a:ext cx="3581988" cy="5053952"/>
          </a:xfrm>
          <a:custGeom>
            <a:avLst/>
            <a:gdLst/>
            <a:ahLst/>
            <a:cxnLst/>
            <a:rect l="l" t="t" r="r" b="b"/>
            <a:pathLst>
              <a:path w="3581988" h="5053952">
                <a:moveTo>
                  <a:pt x="0" y="0"/>
                </a:moveTo>
                <a:lnTo>
                  <a:pt x="3581989" y="0"/>
                </a:lnTo>
                <a:lnTo>
                  <a:pt x="3581989" y="5053951"/>
                </a:lnTo>
                <a:lnTo>
                  <a:pt x="0" y="5053951"/>
                </a:lnTo>
                <a:lnTo>
                  <a:pt x="0" y="0"/>
                </a:lnTo>
                <a:close/>
              </a:path>
            </a:pathLst>
          </a:custGeom>
          <a:blipFill>
            <a:blip r:embed="rId5"/>
            <a:stretch>
              <a:fillRect/>
            </a:stretch>
          </a:blipFill>
          <a:ln w="95250" cap="sq">
            <a:solidFill>
              <a:srgbClr val="00B0F0"/>
            </a:solidFill>
            <a:prstDash val="solid"/>
            <a:miter/>
          </a:ln>
        </p:spPr>
        <p:txBody>
          <a:bodyPr/>
          <a:lstStyle/>
          <a:p>
            <a:endParaRPr lang="en-GB"/>
          </a:p>
        </p:txBody>
      </p:sp>
      <p:sp>
        <p:nvSpPr>
          <p:cNvPr id="8" name="Freeform 8">
            <a:hlinkClick r:id="rId6" tooltip="https://www.lullabytrust.org.uk/baby-safety/safer-sleep-information/safer-sleep-overview/"/>
          </p:cNvPr>
          <p:cNvSpPr/>
          <p:nvPr/>
        </p:nvSpPr>
        <p:spPr>
          <a:xfrm>
            <a:off x="7746244" y="3483101"/>
            <a:ext cx="3435604" cy="5053952"/>
          </a:xfrm>
          <a:custGeom>
            <a:avLst/>
            <a:gdLst/>
            <a:ahLst/>
            <a:cxnLst/>
            <a:rect l="l" t="t" r="r" b="b"/>
            <a:pathLst>
              <a:path w="3435604" h="5053952">
                <a:moveTo>
                  <a:pt x="0" y="0"/>
                </a:moveTo>
                <a:lnTo>
                  <a:pt x="3435604" y="0"/>
                </a:lnTo>
                <a:lnTo>
                  <a:pt x="3435604" y="5053951"/>
                </a:lnTo>
                <a:lnTo>
                  <a:pt x="0" y="5053951"/>
                </a:lnTo>
                <a:lnTo>
                  <a:pt x="0" y="0"/>
                </a:lnTo>
                <a:close/>
              </a:path>
            </a:pathLst>
          </a:custGeom>
          <a:blipFill>
            <a:blip r:embed="rId7"/>
            <a:stretch>
              <a:fillRect l="-2222" r="-2222"/>
            </a:stretch>
          </a:blipFill>
          <a:ln w="95250" cap="sq">
            <a:solidFill>
              <a:srgbClr val="EF509C"/>
            </a:solidFill>
            <a:prstDash val="solid"/>
            <a:miter/>
          </a:ln>
        </p:spPr>
        <p:txBody>
          <a:bodyPr/>
          <a:lstStyle/>
          <a:p>
            <a:endParaRPr lang="en-GB"/>
          </a:p>
        </p:txBody>
      </p:sp>
      <p:sp>
        <p:nvSpPr>
          <p:cNvPr id="9" name="Freeform 9"/>
          <p:cNvSpPr/>
          <p:nvPr/>
        </p:nvSpPr>
        <p:spPr>
          <a:xfrm>
            <a:off x="10439721" y="7780323"/>
            <a:ext cx="1119646" cy="1111503"/>
          </a:xfrm>
          <a:custGeom>
            <a:avLst/>
            <a:gdLst/>
            <a:ahLst/>
            <a:cxnLst/>
            <a:rect l="l" t="t" r="r" b="b"/>
            <a:pathLst>
              <a:path w="1119646" h="1111503">
                <a:moveTo>
                  <a:pt x="0" y="0"/>
                </a:moveTo>
                <a:lnTo>
                  <a:pt x="1119647" y="0"/>
                </a:lnTo>
                <a:lnTo>
                  <a:pt x="1119647"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0" name="Group 10"/>
          <p:cNvGrpSpPr>
            <a:grpSpLocks noChangeAspect="1"/>
          </p:cNvGrpSpPr>
          <p:nvPr/>
        </p:nvGrpSpPr>
        <p:grpSpPr>
          <a:xfrm>
            <a:off x="136297" y="8537052"/>
            <a:ext cx="1607067" cy="1607067"/>
            <a:chOff x="0" y="0"/>
            <a:chExt cx="2551318" cy="2551318"/>
          </a:xfrm>
        </p:grpSpPr>
        <p:sp>
          <p:nvSpPr>
            <p:cNvPr id="11" name="Freeform 11"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10"/>
              <a:stretch>
                <a:fillRect/>
              </a:stretch>
            </a:blipFill>
          </p:spPr>
          <p:txBody>
            <a:bodyPr/>
            <a:lstStyle/>
            <a:p>
              <a:endParaRPr lang="en-GB"/>
            </a:p>
          </p:txBody>
        </p:sp>
      </p:grpSp>
      <p:sp>
        <p:nvSpPr>
          <p:cNvPr id="12" name="Freeform 12"/>
          <p:cNvSpPr/>
          <p:nvPr/>
        </p:nvSpPr>
        <p:spPr>
          <a:xfrm>
            <a:off x="5185770" y="7981300"/>
            <a:ext cx="1119646" cy="1111503"/>
          </a:xfrm>
          <a:custGeom>
            <a:avLst/>
            <a:gdLst/>
            <a:ahLst/>
            <a:cxnLst/>
            <a:rect l="l" t="t" r="r" b="b"/>
            <a:pathLst>
              <a:path w="1119646" h="1111503">
                <a:moveTo>
                  <a:pt x="0" y="0"/>
                </a:moveTo>
                <a:lnTo>
                  <a:pt x="1119647" y="0"/>
                </a:lnTo>
                <a:lnTo>
                  <a:pt x="1119647"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a:hlinkClick r:id="rId11" tooltip="https://www.nhs.uk/baby/caring-for-a-newborn/helping-your-baby-to-sleep/"/>
          </p:cNvPr>
          <p:cNvSpPr/>
          <p:nvPr/>
        </p:nvSpPr>
        <p:spPr>
          <a:xfrm>
            <a:off x="12500520" y="3483101"/>
            <a:ext cx="5066618" cy="5053952"/>
          </a:xfrm>
          <a:custGeom>
            <a:avLst/>
            <a:gdLst/>
            <a:ahLst/>
            <a:cxnLst/>
            <a:rect l="l" t="t" r="r" b="b"/>
            <a:pathLst>
              <a:path w="5066618" h="5053952">
                <a:moveTo>
                  <a:pt x="0" y="0"/>
                </a:moveTo>
                <a:lnTo>
                  <a:pt x="5066618" y="0"/>
                </a:lnTo>
                <a:lnTo>
                  <a:pt x="5066618" y="5053951"/>
                </a:lnTo>
                <a:lnTo>
                  <a:pt x="0" y="5053951"/>
                </a:lnTo>
                <a:lnTo>
                  <a:pt x="0" y="0"/>
                </a:lnTo>
                <a:close/>
              </a:path>
            </a:pathLst>
          </a:custGeom>
          <a:blipFill>
            <a:blip r:embed="rId12"/>
            <a:stretch>
              <a:fillRect/>
            </a:stretch>
          </a:blipFill>
          <a:ln w="95250" cap="sq">
            <a:solidFill>
              <a:srgbClr val="FAD430"/>
            </a:solidFill>
            <a:prstDash val="solid"/>
            <a:miter/>
          </a:ln>
        </p:spPr>
        <p:txBody>
          <a:bodyPr/>
          <a:lstStyle/>
          <a:p>
            <a:endParaRPr lang="en-GB"/>
          </a:p>
        </p:txBody>
      </p:sp>
      <p:sp>
        <p:nvSpPr>
          <p:cNvPr id="14" name="Freeform 14"/>
          <p:cNvSpPr/>
          <p:nvPr/>
        </p:nvSpPr>
        <p:spPr>
          <a:xfrm>
            <a:off x="16699477" y="7560640"/>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3042" y="71956"/>
            <a:ext cx="15773400" cy="2984183"/>
            <a:chOff x="0" y="0"/>
            <a:chExt cx="21031200" cy="3978910"/>
          </a:xfrm>
        </p:grpSpPr>
        <p:sp>
          <p:nvSpPr>
            <p:cNvPr id="3" name="Freeform 3"/>
            <p:cNvSpPr/>
            <p:nvPr/>
          </p:nvSpPr>
          <p:spPr>
            <a:xfrm>
              <a:off x="0" y="0"/>
              <a:ext cx="21031200" cy="3978910"/>
            </a:xfrm>
            <a:custGeom>
              <a:avLst/>
              <a:gdLst/>
              <a:ahLst/>
              <a:cxnLst/>
              <a:rect l="l" t="t" r="r" b="b"/>
              <a:pathLst>
                <a:path w="21031200" h="3978910">
                  <a:moveTo>
                    <a:pt x="0" y="0"/>
                  </a:moveTo>
                  <a:lnTo>
                    <a:pt x="21031200" y="0"/>
                  </a:lnTo>
                  <a:lnTo>
                    <a:pt x="21031200" y="3978910"/>
                  </a:lnTo>
                  <a:lnTo>
                    <a:pt x="0" y="3978910"/>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3912235"/>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connecting with YOURSELF</a:t>
              </a:r>
            </a:p>
          </p:txBody>
        </p:sp>
      </p:grpSp>
      <p:sp>
        <p:nvSpPr>
          <p:cNvPr id="5" name="Freeform 5"/>
          <p:cNvSpPr/>
          <p:nvPr/>
        </p:nvSpPr>
        <p:spPr>
          <a:xfrm rot="-10800000">
            <a:off x="10924789" y="5417820"/>
            <a:ext cx="7391120" cy="4934852"/>
          </a:xfrm>
          <a:custGeom>
            <a:avLst/>
            <a:gdLst/>
            <a:ahLst/>
            <a:cxnLst/>
            <a:rect l="l" t="t" r="r" b="b"/>
            <a:pathLst>
              <a:path w="7391120" h="4934852">
                <a:moveTo>
                  <a:pt x="0" y="0"/>
                </a:moveTo>
                <a:lnTo>
                  <a:pt x="7391120" y="0"/>
                </a:lnTo>
                <a:lnTo>
                  <a:pt x="7391120" y="4934852"/>
                </a:lnTo>
                <a:lnTo>
                  <a:pt x="0" y="4934852"/>
                </a:lnTo>
                <a:lnTo>
                  <a:pt x="0" y="0"/>
                </a:lnTo>
                <a:close/>
              </a:path>
            </a:pathLst>
          </a:custGeom>
          <a:blipFill>
            <a:blip r:embed="rId3">
              <a:extLst>
                <a:ext uri="{96DAC541-7B7A-43D3-8B79-37D633B846F1}">
                  <asvg:svgBlip xmlns:asvg="http://schemas.microsoft.com/office/drawing/2016/SVG/main" r:embed="rId4"/>
                </a:ext>
              </a:extLst>
            </a:blip>
            <a:stretch>
              <a:fillRect l="-30084" t="-94832"/>
            </a:stretch>
          </a:blipFill>
        </p:spPr>
        <p:txBody>
          <a:bodyPr/>
          <a:lstStyle/>
          <a:p>
            <a:endParaRPr lang="en-GB"/>
          </a:p>
        </p:txBody>
      </p:sp>
      <p:grpSp>
        <p:nvGrpSpPr>
          <p:cNvPr id="6" name="Group 6"/>
          <p:cNvGrpSpPr/>
          <p:nvPr/>
        </p:nvGrpSpPr>
        <p:grpSpPr>
          <a:xfrm>
            <a:off x="13981297" y="6358032"/>
            <a:ext cx="808331" cy="821550"/>
            <a:chOff x="0" y="0"/>
            <a:chExt cx="1077775" cy="1095400"/>
          </a:xfrm>
        </p:grpSpPr>
        <p:sp>
          <p:nvSpPr>
            <p:cNvPr id="7" name="Freeform 7"/>
            <p:cNvSpPr/>
            <p:nvPr/>
          </p:nvSpPr>
          <p:spPr>
            <a:xfrm>
              <a:off x="42728" y="38100"/>
              <a:ext cx="999972" cy="1021461"/>
            </a:xfrm>
            <a:custGeom>
              <a:avLst/>
              <a:gdLst/>
              <a:ahLst/>
              <a:cxnLst/>
              <a:rect l="l" t="t" r="r" b="b"/>
              <a:pathLst>
                <a:path w="999972" h="1021461">
                  <a:moveTo>
                    <a:pt x="0" y="510794"/>
                  </a:moveTo>
                  <a:cubicBezTo>
                    <a:pt x="0" y="228600"/>
                    <a:pt x="223893" y="0"/>
                    <a:pt x="500057" y="0"/>
                  </a:cubicBezTo>
                  <a:cubicBezTo>
                    <a:pt x="776221" y="0"/>
                    <a:pt x="999972" y="228600"/>
                    <a:pt x="999972" y="510794"/>
                  </a:cubicBezTo>
                  <a:cubicBezTo>
                    <a:pt x="999972" y="792988"/>
                    <a:pt x="776221" y="1021461"/>
                    <a:pt x="500057" y="1021461"/>
                  </a:cubicBezTo>
                  <a:cubicBezTo>
                    <a:pt x="223893" y="1021461"/>
                    <a:pt x="0" y="792861"/>
                    <a:pt x="0" y="510794"/>
                  </a:cubicBezTo>
                  <a:close/>
                </a:path>
              </a:pathLst>
            </a:custGeom>
            <a:solidFill>
              <a:srgbClr val="FAD430"/>
            </a:solidFill>
          </p:spPr>
          <p:txBody>
            <a:bodyPr/>
            <a:lstStyle/>
            <a:p>
              <a:endParaRPr lang="en-GB"/>
            </a:p>
          </p:txBody>
        </p:sp>
        <p:sp>
          <p:nvSpPr>
            <p:cNvPr id="8" name="Freeform 8"/>
            <p:cNvSpPr/>
            <p:nvPr/>
          </p:nvSpPr>
          <p:spPr>
            <a:xfrm>
              <a:off x="0" y="0"/>
              <a:ext cx="1084599" cy="1097788"/>
            </a:xfrm>
            <a:custGeom>
              <a:avLst/>
              <a:gdLst/>
              <a:ahLst/>
              <a:cxnLst/>
              <a:rect l="l" t="t" r="r" b="b"/>
              <a:pathLst>
                <a:path w="1084599" h="1097788">
                  <a:moveTo>
                    <a:pt x="0" y="548894"/>
                  </a:moveTo>
                  <a:cubicBezTo>
                    <a:pt x="0" y="250698"/>
                    <a:pt x="237709" y="0"/>
                    <a:pt x="542785" y="0"/>
                  </a:cubicBezTo>
                  <a:lnTo>
                    <a:pt x="542785" y="38100"/>
                  </a:lnTo>
                  <a:lnTo>
                    <a:pt x="542785" y="0"/>
                  </a:lnTo>
                  <a:cubicBezTo>
                    <a:pt x="847719" y="0"/>
                    <a:pt x="1084599" y="250698"/>
                    <a:pt x="1084599" y="548894"/>
                  </a:cubicBezTo>
                  <a:lnTo>
                    <a:pt x="1042700" y="548894"/>
                  </a:lnTo>
                  <a:lnTo>
                    <a:pt x="1084599" y="548894"/>
                  </a:lnTo>
                  <a:cubicBezTo>
                    <a:pt x="1084599" y="846963"/>
                    <a:pt x="847719" y="1097788"/>
                    <a:pt x="542643" y="1097788"/>
                  </a:cubicBezTo>
                  <a:lnTo>
                    <a:pt x="542643" y="1059688"/>
                  </a:lnTo>
                  <a:lnTo>
                    <a:pt x="542643" y="1097788"/>
                  </a:lnTo>
                  <a:cubicBezTo>
                    <a:pt x="237709" y="1097661"/>
                    <a:pt x="0" y="846963"/>
                    <a:pt x="0" y="548894"/>
                  </a:cubicBezTo>
                  <a:lnTo>
                    <a:pt x="42728" y="548894"/>
                  </a:lnTo>
                  <a:lnTo>
                    <a:pt x="85456" y="548894"/>
                  </a:lnTo>
                  <a:lnTo>
                    <a:pt x="42728" y="548894"/>
                  </a:lnTo>
                  <a:lnTo>
                    <a:pt x="0" y="548894"/>
                  </a:lnTo>
                  <a:moveTo>
                    <a:pt x="85456" y="548894"/>
                  </a:moveTo>
                  <a:cubicBezTo>
                    <a:pt x="85456" y="569976"/>
                    <a:pt x="66370" y="586994"/>
                    <a:pt x="42728" y="586994"/>
                  </a:cubicBezTo>
                  <a:cubicBezTo>
                    <a:pt x="19085" y="586994"/>
                    <a:pt x="0" y="569976"/>
                    <a:pt x="0" y="548894"/>
                  </a:cubicBezTo>
                  <a:cubicBezTo>
                    <a:pt x="0" y="527812"/>
                    <a:pt x="19085" y="510794"/>
                    <a:pt x="42728" y="510794"/>
                  </a:cubicBezTo>
                  <a:cubicBezTo>
                    <a:pt x="66370" y="510794"/>
                    <a:pt x="85456" y="527812"/>
                    <a:pt x="85456" y="548894"/>
                  </a:cubicBezTo>
                  <a:cubicBezTo>
                    <a:pt x="85456" y="814832"/>
                    <a:pt x="295391" y="1021461"/>
                    <a:pt x="542785" y="1021461"/>
                  </a:cubicBezTo>
                  <a:cubicBezTo>
                    <a:pt x="790179" y="1021461"/>
                    <a:pt x="999972" y="814832"/>
                    <a:pt x="999972" y="548894"/>
                  </a:cubicBezTo>
                  <a:cubicBezTo>
                    <a:pt x="999972" y="282956"/>
                    <a:pt x="790037" y="76200"/>
                    <a:pt x="542785" y="76200"/>
                  </a:cubicBezTo>
                  <a:lnTo>
                    <a:pt x="542785" y="38100"/>
                  </a:lnTo>
                  <a:lnTo>
                    <a:pt x="542785" y="76200"/>
                  </a:lnTo>
                  <a:cubicBezTo>
                    <a:pt x="295391" y="76200"/>
                    <a:pt x="85456" y="282829"/>
                    <a:pt x="85456" y="548894"/>
                  </a:cubicBezTo>
                  <a:close/>
                </a:path>
              </a:pathLst>
            </a:custGeom>
            <a:solidFill>
              <a:srgbClr val="00B0F0"/>
            </a:solidFill>
          </p:spPr>
          <p:txBody>
            <a:bodyPr/>
            <a:lstStyle/>
            <a:p>
              <a:endParaRPr lang="en-GB"/>
            </a:p>
          </p:txBody>
        </p:sp>
      </p:grpSp>
      <p:grpSp>
        <p:nvGrpSpPr>
          <p:cNvPr id="9" name="Group 9"/>
          <p:cNvGrpSpPr/>
          <p:nvPr/>
        </p:nvGrpSpPr>
        <p:grpSpPr>
          <a:xfrm>
            <a:off x="12712594" y="9668532"/>
            <a:ext cx="458874" cy="489448"/>
            <a:chOff x="0" y="0"/>
            <a:chExt cx="611832" cy="652598"/>
          </a:xfrm>
        </p:grpSpPr>
        <p:sp>
          <p:nvSpPr>
            <p:cNvPr id="10" name="Freeform 10"/>
            <p:cNvSpPr/>
            <p:nvPr/>
          </p:nvSpPr>
          <p:spPr>
            <a:xfrm>
              <a:off x="19050" y="19050"/>
              <a:ext cx="577215" cy="615569"/>
            </a:xfrm>
            <a:custGeom>
              <a:avLst/>
              <a:gdLst/>
              <a:ahLst/>
              <a:cxnLst/>
              <a:rect l="l" t="t" r="r" b="b"/>
              <a:pathLst>
                <a:path w="577215" h="615569">
                  <a:moveTo>
                    <a:pt x="0" y="307848"/>
                  </a:moveTo>
                  <a:cubicBezTo>
                    <a:pt x="0" y="137795"/>
                    <a:pt x="129159" y="0"/>
                    <a:pt x="288544" y="0"/>
                  </a:cubicBezTo>
                  <a:cubicBezTo>
                    <a:pt x="447929" y="0"/>
                    <a:pt x="577215" y="137795"/>
                    <a:pt x="577215" y="307848"/>
                  </a:cubicBezTo>
                  <a:cubicBezTo>
                    <a:pt x="577215" y="477901"/>
                    <a:pt x="447929" y="615569"/>
                    <a:pt x="288544" y="615569"/>
                  </a:cubicBezTo>
                  <a:cubicBezTo>
                    <a:pt x="129159" y="615569"/>
                    <a:pt x="0" y="477774"/>
                    <a:pt x="0" y="307848"/>
                  </a:cubicBezTo>
                  <a:close/>
                </a:path>
              </a:pathLst>
            </a:custGeom>
            <a:solidFill>
              <a:srgbClr val="FAD430"/>
            </a:solidFill>
          </p:spPr>
          <p:txBody>
            <a:bodyPr/>
            <a:lstStyle/>
            <a:p>
              <a:endParaRPr lang="en-GB"/>
            </a:p>
          </p:txBody>
        </p:sp>
        <p:sp>
          <p:nvSpPr>
            <p:cNvPr id="11" name="Freeform 11"/>
            <p:cNvSpPr/>
            <p:nvPr/>
          </p:nvSpPr>
          <p:spPr>
            <a:xfrm>
              <a:off x="0" y="0"/>
              <a:ext cx="615315" cy="653796"/>
            </a:xfrm>
            <a:custGeom>
              <a:avLst/>
              <a:gdLst/>
              <a:ahLst/>
              <a:cxnLst/>
              <a:rect l="l" t="t" r="r" b="b"/>
              <a:pathLst>
                <a:path w="615315" h="653796">
                  <a:moveTo>
                    <a:pt x="0" y="326898"/>
                  </a:moveTo>
                  <a:cubicBezTo>
                    <a:pt x="0" y="147574"/>
                    <a:pt x="136652" y="0"/>
                    <a:pt x="307594" y="0"/>
                  </a:cubicBezTo>
                  <a:lnTo>
                    <a:pt x="307594" y="19050"/>
                  </a:lnTo>
                  <a:lnTo>
                    <a:pt x="307594" y="0"/>
                  </a:lnTo>
                  <a:cubicBezTo>
                    <a:pt x="478663" y="0"/>
                    <a:pt x="615315" y="147574"/>
                    <a:pt x="615315" y="326898"/>
                  </a:cubicBezTo>
                  <a:lnTo>
                    <a:pt x="596265" y="326898"/>
                  </a:lnTo>
                  <a:lnTo>
                    <a:pt x="615315" y="326898"/>
                  </a:lnTo>
                  <a:cubicBezTo>
                    <a:pt x="615315" y="506222"/>
                    <a:pt x="478663" y="653796"/>
                    <a:pt x="307721" y="653796"/>
                  </a:cubicBezTo>
                  <a:lnTo>
                    <a:pt x="307721" y="634746"/>
                  </a:lnTo>
                  <a:lnTo>
                    <a:pt x="307721" y="653796"/>
                  </a:lnTo>
                  <a:cubicBezTo>
                    <a:pt x="136652" y="653669"/>
                    <a:pt x="0" y="506222"/>
                    <a:pt x="0" y="326898"/>
                  </a:cubicBezTo>
                  <a:lnTo>
                    <a:pt x="19050" y="326898"/>
                  </a:lnTo>
                  <a:lnTo>
                    <a:pt x="38100" y="326898"/>
                  </a:lnTo>
                  <a:lnTo>
                    <a:pt x="19050" y="326898"/>
                  </a:lnTo>
                  <a:lnTo>
                    <a:pt x="0" y="326898"/>
                  </a:lnTo>
                  <a:moveTo>
                    <a:pt x="38100" y="326898"/>
                  </a:moveTo>
                  <a:cubicBezTo>
                    <a:pt x="38100" y="337439"/>
                    <a:pt x="29591" y="345948"/>
                    <a:pt x="19050" y="345948"/>
                  </a:cubicBezTo>
                  <a:cubicBezTo>
                    <a:pt x="8509" y="345948"/>
                    <a:pt x="0" y="337439"/>
                    <a:pt x="0" y="326898"/>
                  </a:cubicBezTo>
                  <a:cubicBezTo>
                    <a:pt x="0" y="316357"/>
                    <a:pt x="8509" y="307848"/>
                    <a:pt x="19050" y="307848"/>
                  </a:cubicBezTo>
                  <a:cubicBezTo>
                    <a:pt x="29591" y="307848"/>
                    <a:pt x="38100" y="316357"/>
                    <a:pt x="38100" y="326898"/>
                  </a:cubicBezTo>
                  <a:cubicBezTo>
                    <a:pt x="38100" y="487553"/>
                    <a:pt x="159893" y="615696"/>
                    <a:pt x="307594" y="615696"/>
                  </a:cubicBezTo>
                  <a:cubicBezTo>
                    <a:pt x="455295" y="615696"/>
                    <a:pt x="577215" y="487553"/>
                    <a:pt x="577215" y="326898"/>
                  </a:cubicBezTo>
                  <a:cubicBezTo>
                    <a:pt x="577215" y="166243"/>
                    <a:pt x="455295" y="38100"/>
                    <a:pt x="307594" y="38100"/>
                  </a:cubicBezTo>
                  <a:lnTo>
                    <a:pt x="307594" y="19050"/>
                  </a:lnTo>
                  <a:lnTo>
                    <a:pt x="307594" y="38100"/>
                  </a:lnTo>
                  <a:cubicBezTo>
                    <a:pt x="159893" y="38100"/>
                    <a:pt x="38100" y="166243"/>
                    <a:pt x="38100" y="326898"/>
                  </a:cubicBezTo>
                  <a:close/>
                </a:path>
              </a:pathLst>
            </a:custGeom>
            <a:solidFill>
              <a:srgbClr val="00B0F0"/>
            </a:solidFill>
          </p:spPr>
          <p:txBody>
            <a:bodyPr/>
            <a:lstStyle/>
            <a:p>
              <a:endParaRPr lang="en-GB"/>
            </a:p>
          </p:txBody>
        </p:sp>
      </p:grpSp>
      <p:grpSp>
        <p:nvGrpSpPr>
          <p:cNvPr id="12" name="Group 12"/>
          <p:cNvGrpSpPr/>
          <p:nvPr/>
        </p:nvGrpSpPr>
        <p:grpSpPr>
          <a:xfrm>
            <a:off x="16050440" y="6763789"/>
            <a:ext cx="375849" cy="415793"/>
            <a:chOff x="0" y="0"/>
            <a:chExt cx="501132" cy="554390"/>
          </a:xfrm>
        </p:grpSpPr>
        <p:sp>
          <p:nvSpPr>
            <p:cNvPr id="13" name="Freeform 13"/>
            <p:cNvSpPr/>
            <p:nvPr/>
          </p:nvSpPr>
          <p:spPr>
            <a:xfrm>
              <a:off x="19050" y="19050"/>
              <a:ext cx="466344" cy="517398"/>
            </a:xfrm>
            <a:custGeom>
              <a:avLst/>
              <a:gdLst/>
              <a:ahLst/>
              <a:cxnLst/>
              <a:rect l="l" t="t" r="r" b="b"/>
              <a:pathLst>
                <a:path w="466344" h="517398">
                  <a:moveTo>
                    <a:pt x="0" y="258699"/>
                  </a:moveTo>
                  <a:cubicBezTo>
                    <a:pt x="0" y="115824"/>
                    <a:pt x="104394" y="0"/>
                    <a:pt x="233172" y="0"/>
                  </a:cubicBezTo>
                  <a:cubicBezTo>
                    <a:pt x="361950" y="0"/>
                    <a:pt x="466344" y="115824"/>
                    <a:pt x="466344" y="258699"/>
                  </a:cubicBezTo>
                  <a:cubicBezTo>
                    <a:pt x="466344" y="401574"/>
                    <a:pt x="361950" y="517398"/>
                    <a:pt x="233172" y="517398"/>
                  </a:cubicBezTo>
                  <a:cubicBezTo>
                    <a:pt x="104394" y="517398"/>
                    <a:pt x="0" y="401574"/>
                    <a:pt x="0" y="258699"/>
                  </a:cubicBezTo>
                  <a:close/>
                </a:path>
              </a:pathLst>
            </a:custGeom>
            <a:solidFill>
              <a:srgbClr val="FAD430"/>
            </a:solidFill>
          </p:spPr>
          <p:txBody>
            <a:bodyPr/>
            <a:lstStyle/>
            <a:p>
              <a:endParaRPr lang="en-GB"/>
            </a:p>
          </p:txBody>
        </p:sp>
        <p:sp>
          <p:nvSpPr>
            <p:cNvPr id="14" name="Freeform 14"/>
            <p:cNvSpPr/>
            <p:nvPr/>
          </p:nvSpPr>
          <p:spPr>
            <a:xfrm>
              <a:off x="0" y="0"/>
              <a:ext cx="504571" cy="555498"/>
            </a:xfrm>
            <a:custGeom>
              <a:avLst/>
              <a:gdLst/>
              <a:ahLst/>
              <a:cxnLst/>
              <a:rect l="l" t="t" r="r" b="b"/>
              <a:pathLst>
                <a:path w="504571" h="555498">
                  <a:moveTo>
                    <a:pt x="0" y="277749"/>
                  </a:moveTo>
                  <a:cubicBezTo>
                    <a:pt x="0" y="126238"/>
                    <a:pt x="111125" y="0"/>
                    <a:pt x="252222" y="0"/>
                  </a:cubicBezTo>
                  <a:lnTo>
                    <a:pt x="252222" y="19050"/>
                  </a:lnTo>
                  <a:lnTo>
                    <a:pt x="252222" y="0"/>
                  </a:lnTo>
                  <a:cubicBezTo>
                    <a:pt x="393446" y="0"/>
                    <a:pt x="504571" y="126238"/>
                    <a:pt x="504571" y="277749"/>
                  </a:cubicBezTo>
                  <a:lnTo>
                    <a:pt x="485521" y="277749"/>
                  </a:lnTo>
                  <a:lnTo>
                    <a:pt x="504571" y="277749"/>
                  </a:lnTo>
                  <a:cubicBezTo>
                    <a:pt x="504571" y="429260"/>
                    <a:pt x="393446" y="555498"/>
                    <a:pt x="252349" y="555498"/>
                  </a:cubicBezTo>
                  <a:lnTo>
                    <a:pt x="252349" y="536448"/>
                  </a:lnTo>
                  <a:lnTo>
                    <a:pt x="252349" y="555498"/>
                  </a:lnTo>
                  <a:cubicBezTo>
                    <a:pt x="111125" y="555498"/>
                    <a:pt x="0" y="429260"/>
                    <a:pt x="0" y="277749"/>
                  </a:cubicBezTo>
                  <a:lnTo>
                    <a:pt x="19050" y="277749"/>
                  </a:lnTo>
                  <a:lnTo>
                    <a:pt x="38100" y="277749"/>
                  </a:lnTo>
                  <a:lnTo>
                    <a:pt x="19050" y="277749"/>
                  </a:lnTo>
                  <a:lnTo>
                    <a:pt x="0" y="277749"/>
                  </a:lnTo>
                  <a:moveTo>
                    <a:pt x="38100" y="277749"/>
                  </a:moveTo>
                  <a:cubicBezTo>
                    <a:pt x="38100" y="288290"/>
                    <a:pt x="29591" y="296799"/>
                    <a:pt x="19050" y="296799"/>
                  </a:cubicBezTo>
                  <a:cubicBezTo>
                    <a:pt x="8509" y="296799"/>
                    <a:pt x="0" y="288290"/>
                    <a:pt x="0" y="277749"/>
                  </a:cubicBezTo>
                  <a:cubicBezTo>
                    <a:pt x="0" y="267208"/>
                    <a:pt x="8509" y="258699"/>
                    <a:pt x="19050" y="258699"/>
                  </a:cubicBezTo>
                  <a:cubicBezTo>
                    <a:pt x="29591" y="258699"/>
                    <a:pt x="38100" y="267208"/>
                    <a:pt x="38100" y="277749"/>
                  </a:cubicBezTo>
                  <a:cubicBezTo>
                    <a:pt x="38100" y="411988"/>
                    <a:pt x="135763" y="517398"/>
                    <a:pt x="252222" y="517398"/>
                  </a:cubicBezTo>
                  <a:cubicBezTo>
                    <a:pt x="368681" y="517398"/>
                    <a:pt x="466344" y="411988"/>
                    <a:pt x="466344" y="277749"/>
                  </a:cubicBezTo>
                  <a:cubicBezTo>
                    <a:pt x="466344" y="143510"/>
                    <a:pt x="368808" y="38100"/>
                    <a:pt x="252222" y="38100"/>
                  </a:cubicBezTo>
                  <a:lnTo>
                    <a:pt x="252222" y="19050"/>
                  </a:lnTo>
                  <a:lnTo>
                    <a:pt x="252222" y="38100"/>
                  </a:lnTo>
                  <a:cubicBezTo>
                    <a:pt x="135763" y="38100"/>
                    <a:pt x="38100" y="143510"/>
                    <a:pt x="38100" y="277749"/>
                  </a:cubicBezTo>
                  <a:close/>
                </a:path>
              </a:pathLst>
            </a:custGeom>
            <a:solidFill>
              <a:srgbClr val="00B0F0"/>
            </a:solidFill>
          </p:spPr>
          <p:txBody>
            <a:bodyPr/>
            <a:lstStyle/>
            <a:p>
              <a:endParaRPr lang="en-GB"/>
            </a:p>
          </p:txBody>
        </p:sp>
      </p:grpSp>
      <p:sp>
        <p:nvSpPr>
          <p:cNvPr id="15" name="Freeform 15"/>
          <p:cNvSpPr/>
          <p:nvPr/>
        </p:nvSpPr>
        <p:spPr>
          <a:xfrm>
            <a:off x="15559832" y="8775267"/>
            <a:ext cx="2275978" cy="2275979"/>
          </a:xfrm>
          <a:custGeom>
            <a:avLst/>
            <a:gdLst/>
            <a:ahLst/>
            <a:cxnLst/>
            <a:rect l="l" t="t" r="r" b="b"/>
            <a:pathLst>
              <a:path w="2275978" h="2275979">
                <a:moveTo>
                  <a:pt x="0" y="0"/>
                </a:moveTo>
                <a:lnTo>
                  <a:pt x="2275978" y="0"/>
                </a:lnTo>
                <a:lnTo>
                  <a:pt x="2275978" y="2275979"/>
                </a:lnTo>
                <a:lnTo>
                  <a:pt x="0" y="22759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6" name="Group 16"/>
          <p:cNvGrpSpPr>
            <a:grpSpLocks noChangeAspect="1"/>
          </p:cNvGrpSpPr>
          <p:nvPr/>
        </p:nvGrpSpPr>
        <p:grpSpPr>
          <a:xfrm>
            <a:off x="136298" y="8230630"/>
            <a:ext cx="1913488" cy="1913489"/>
            <a:chOff x="0" y="0"/>
            <a:chExt cx="2551318" cy="2551318"/>
          </a:xfrm>
        </p:grpSpPr>
        <p:sp>
          <p:nvSpPr>
            <p:cNvPr id="17" name="Freeform 17"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7"/>
              <a:stretch>
                <a:fillRect/>
              </a:stretch>
            </a:blipFill>
          </p:spPr>
          <p:txBody>
            <a:bodyPr/>
            <a:lstStyle/>
            <a:p>
              <a:endParaRPr lang="en-GB"/>
            </a:p>
          </p:txBody>
        </p:sp>
      </p:grpSp>
      <p:grpSp>
        <p:nvGrpSpPr>
          <p:cNvPr id="18" name="Group 18"/>
          <p:cNvGrpSpPr>
            <a:grpSpLocks noChangeAspect="1"/>
          </p:cNvGrpSpPr>
          <p:nvPr/>
        </p:nvGrpSpPr>
        <p:grpSpPr>
          <a:xfrm>
            <a:off x="15881033" y="71956"/>
            <a:ext cx="2299333" cy="1913488"/>
            <a:chOff x="0" y="0"/>
            <a:chExt cx="4440918" cy="3695700"/>
          </a:xfrm>
        </p:grpSpPr>
        <p:sp>
          <p:nvSpPr>
            <p:cNvPr id="19" name="Freeform 19"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8"/>
              <a:stretch>
                <a:fillRect r="-11102"/>
              </a:stretch>
            </a:blipFill>
          </p:spPr>
          <p:txBody>
            <a:bodyPr/>
            <a:lstStyle/>
            <a:p>
              <a:endParaRPr lang="en-GB"/>
            </a:p>
          </p:txBody>
        </p:sp>
      </p:grpSp>
      <p:sp>
        <p:nvSpPr>
          <p:cNvPr id="20" name="TextBox 20"/>
          <p:cNvSpPr txBox="1"/>
          <p:nvPr/>
        </p:nvSpPr>
        <p:spPr>
          <a:xfrm>
            <a:off x="1093042" y="3075188"/>
            <a:ext cx="16166258" cy="5659374"/>
          </a:xfrm>
          <a:prstGeom prst="rect">
            <a:avLst/>
          </a:prstGeom>
        </p:spPr>
        <p:txBody>
          <a:bodyPr lIns="0" tIns="0" rIns="0" bIns="0" rtlCol="0" anchor="t">
            <a:spAutoFit/>
          </a:bodyPr>
          <a:lstStyle/>
          <a:p>
            <a:pPr algn="just">
              <a:lnSpc>
                <a:spcPts val="2808"/>
              </a:lnSpc>
            </a:pPr>
            <a:r>
              <a:rPr lang="en-US" sz="2600" dirty="0">
                <a:solidFill>
                  <a:srgbClr val="000000"/>
                </a:solidFill>
                <a:latin typeface="Raleway"/>
                <a:ea typeface="Raleway"/>
                <a:cs typeface="Raleway"/>
                <a:sym typeface="Raleway"/>
              </a:rPr>
              <a:t>When settings </a:t>
            </a:r>
            <a:r>
              <a:rPr lang="en-US" sz="2600" b="1" dirty="0" err="1">
                <a:solidFill>
                  <a:srgbClr val="00B0F0"/>
                </a:solidFill>
                <a:latin typeface="Raleway Bold"/>
                <a:ea typeface="Raleway Bold"/>
                <a:cs typeface="Raleway Bold"/>
                <a:sym typeface="Raleway Bold"/>
              </a:rPr>
              <a:t>prioritise</a:t>
            </a:r>
            <a:r>
              <a:rPr lang="en-US" sz="2600" b="1" dirty="0">
                <a:solidFill>
                  <a:srgbClr val="00B0F0"/>
                </a:solidFill>
                <a:latin typeface="Raleway Bold"/>
                <a:ea typeface="Raleway Bold"/>
                <a:cs typeface="Raleway Bold"/>
                <a:sym typeface="Raleway Bold"/>
              </a:rPr>
              <a:t> wellbeing for both staff and families, they build strong partnerships</a:t>
            </a:r>
            <a:r>
              <a:rPr lang="en-US" sz="2600" dirty="0">
                <a:solidFill>
                  <a:srgbClr val="000000"/>
                </a:solidFill>
                <a:latin typeface="Raleway"/>
                <a:ea typeface="Raleway"/>
                <a:cs typeface="Raleway"/>
                <a:sym typeface="Raleway"/>
              </a:rPr>
              <a:t> that support children’s emotional, physical, and social growth.</a:t>
            </a: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r>
              <a:rPr lang="en-US" sz="2600" dirty="0">
                <a:solidFill>
                  <a:srgbClr val="000000"/>
                </a:solidFill>
                <a:latin typeface="Raleway"/>
                <a:ea typeface="Raleway"/>
                <a:cs typeface="Raleway"/>
                <a:sym typeface="Raleway"/>
              </a:rPr>
              <a:t>When practitioners feel supported and valued, they create calm, nurturing environments where children feel safe and secure. Positive relationships between adults and children are essential for emotional regulation, learning, and resilience.</a:t>
            </a: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r>
              <a:rPr lang="en-US" sz="2600" dirty="0">
                <a:solidFill>
                  <a:srgbClr val="000000"/>
                </a:solidFill>
                <a:latin typeface="Raleway"/>
                <a:ea typeface="Raleway"/>
                <a:cs typeface="Raleway"/>
                <a:sym typeface="Raleway"/>
              </a:rPr>
              <a:t>Families who feel supported are better able to </a:t>
            </a:r>
            <a:r>
              <a:rPr lang="en-US" sz="2600" b="1" dirty="0">
                <a:solidFill>
                  <a:srgbClr val="00B0F0"/>
                </a:solidFill>
                <a:latin typeface="Raleway Bold"/>
                <a:ea typeface="Raleway Bold"/>
                <a:cs typeface="Raleway Bold"/>
                <a:sym typeface="Raleway Bold"/>
              </a:rPr>
              <a:t>provide stability and care,</a:t>
            </a:r>
            <a:r>
              <a:rPr lang="en-US" sz="2600" dirty="0">
                <a:solidFill>
                  <a:srgbClr val="000000"/>
                </a:solidFill>
                <a:latin typeface="Raleway"/>
                <a:ea typeface="Raleway"/>
                <a:cs typeface="Raleway"/>
                <a:sym typeface="Raleway"/>
              </a:rPr>
              <a:t> which benefits children’s overall development. </a:t>
            </a: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pPr>
            <a:r>
              <a:rPr lang="en-US" sz="2600" dirty="0">
                <a:solidFill>
                  <a:srgbClr val="000000"/>
                </a:solidFill>
                <a:latin typeface="Raleway"/>
                <a:ea typeface="Raleway"/>
                <a:cs typeface="Raleway"/>
                <a:sym typeface="Raleway"/>
              </a:rPr>
              <a:t>Early years settings play a key role in this by </a:t>
            </a:r>
            <a:r>
              <a:rPr lang="en-US" sz="2600" b="1" dirty="0">
                <a:solidFill>
                  <a:srgbClr val="EF509C"/>
                </a:solidFill>
                <a:latin typeface="Raleway Bold"/>
                <a:ea typeface="Raleway Bold"/>
                <a:cs typeface="Raleway Bold"/>
                <a:sym typeface="Raleway Bold"/>
              </a:rPr>
              <a:t>creating welcoming spaces, </a:t>
            </a:r>
          </a:p>
          <a:p>
            <a:pPr algn="just">
              <a:lnSpc>
                <a:spcPts val="2808"/>
              </a:lnSpc>
            </a:pPr>
            <a:r>
              <a:rPr lang="en-US" sz="2600" b="1" dirty="0">
                <a:solidFill>
                  <a:srgbClr val="EF509C"/>
                </a:solidFill>
                <a:latin typeface="Raleway Bold"/>
                <a:ea typeface="Raleway Bold"/>
                <a:cs typeface="Raleway Bold"/>
                <a:sym typeface="Raleway Bold"/>
              </a:rPr>
              <a:t>encouraging open conversations and sharing practical advice.</a:t>
            </a:r>
            <a:r>
              <a:rPr lang="en-US" sz="2600" dirty="0">
                <a:solidFill>
                  <a:srgbClr val="000000"/>
                </a:solidFill>
                <a:latin typeface="Raleway"/>
                <a:ea typeface="Raleway"/>
                <a:cs typeface="Raleway"/>
                <a:sym typeface="Raleway"/>
              </a:rPr>
              <a:t> </a:t>
            </a:r>
          </a:p>
          <a:p>
            <a:pPr algn="just">
              <a:lnSpc>
                <a:spcPts val="2808"/>
              </a:lnSpc>
            </a:pPr>
            <a:r>
              <a:rPr lang="en-US" sz="2600" dirty="0">
                <a:solidFill>
                  <a:srgbClr val="000000"/>
                </a:solidFill>
                <a:latin typeface="Raleway"/>
                <a:ea typeface="Raleway"/>
                <a:cs typeface="Raleway"/>
                <a:sym typeface="Raleway"/>
              </a:rPr>
              <a:t>Signposting families to trusted resources and local services</a:t>
            </a:r>
          </a:p>
          <a:p>
            <a:pPr algn="just">
              <a:lnSpc>
                <a:spcPts val="2808"/>
              </a:lnSpc>
            </a:pPr>
            <a:r>
              <a:rPr lang="en-US" sz="2600" dirty="0">
                <a:solidFill>
                  <a:srgbClr val="000000"/>
                </a:solidFill>
                <a:latin typeface="Raleway"/>
                <a:ea typeface="Raleway"/>
                <a:cs typeface="Raleway"/>
                <a:sym typeface="Raleway"/>
              </a:rPr>
              <a:t>can make a real difference.</a:t>
            </a:r>
          </a:p>
          <a:p>
            <a:pPr algn="just">
              <a:lnSpc>
                <a:spcPts val="2808"/>
              </a:lnSpc>
            </a:pPr>
            <a:endParaRPr lang="en-US" sz="2600" dirty="0">
              <a:solidFill>
                <a:srgbClr val="000000"/>
              </a:solidFill>
              <a:latin typeface="Raleway"/>
              <a:ea typeface="Raleway"/>
              <a:cs typeface="Raleway"/>
              <a:sym typeface="Raleway"/>
            </a:endParaRPr>
          </a:p>
          <a:p>
            <a:pPr algn="just">
              <a:lnSpc>
                <a:spcPts val="2808"/>
              </a:lnSpc>
              <a:spcBef>
                <a:spcPct val="0"/>
              </a:spcBef>
            </a:pPr>
            <a:endParaRPr lang="en-US" sz="2600" dirty="0">
              <a:solidFill>
                <a:srgbClr val="000000"/>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a:t>
              </a:r>
              <a:r>
                <a:rPr lang="en-US" sz="6600" b="1">
                  <a:solidFill>
                    <a:srgbClr val="EF509C"/>
                  </a:solidFill>
                  <a:latin typeface="Raleway Bold"/>
                  <a:ea typeface="Raleway Bold"/>
                  <a:cs typeface="Raleway Bold"/>
                  <a:sym typeface="Raleway Bold"/>
                </a:rPr>
                <a:t> YOURSELF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36297" y="8537052"/>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a:hlinkClick r:id="rId5" tooltip="https://help-for-early-years-providers.education.gov.uk/support-for-practitioners/early-years-practitioner-wellbeing-support"/>
          </p:cNvPr>
          <p:cNvSpPr/>
          <p:nvPr/>
        </p:nvSpPr>
        <p:spPr>
          <a:xfrm>
            <a:off x="10533160" y="3723526"/>
            <a:ext cx="6497540" cy="4467059"/>
          </a:xfrm>
          <a:custGeom>
            <a:avLst/>
            <a:gdLst/>
            <a:ahLst/>
            <a:cxnLst/>
            <a:rect l="l" t="t" r="r" b="b"/>
            <a:pathLst>
              <a:path w="6497540" h="4467059">
                <a:moveTo>
                  <a:pt x="0" y="0"/>
                </a:moveTo>
                <a:lnTo>
                  <a:pt x="6497540" y="0"/>
                </a:lnTo>
                <a:lnTo>
                  <a:pt x="6497540" y="4467059"/>
                </a:lnTo>
                <a:lnTo>
                  <a:pt x="0" y="4467059"/>
                </a:lnTo>
                <a:lnTo>
                  <a:pt x="0" y="0"/>
                </a:lnTo>
                <a:close/>
              </a:path>
            </a:pathLst>
          </a:custGeom>
          <a:blipFill>
            <a:blip r:embed="rId6"/>
            <a:stretch>
              <a:fillRect/>
            </a:stretch>
          </a:blipFill>
          <a:ln w="95250" cap="sq">
            <a:solidFill>
              <a:srgbClr val="00B0F0"/>
            </a:solidFill>
            <a:prstDash val="solid"/>
            <a:miter/>
          </a:ln>
        </p:spPr>
        <p:txBody>
          <a:bodyPr/>
          <a:lstStyle/>
          <a:p>
            <a:endParaRPr lang="en-GB"/>
          </a:p>
        </p:txBody>
      </p:sp>
      <p:sp>
        <p:nvSpPr>
          <p:cNvPr id="10" name="TextBox 10"/>
          <p:cNvSpPr txBox="1"/>
          <p:nvPr/>
        </p:nvSpPr>
        <p:spPr>
          <a:xfrm>
            <a:off x="1257300" y="3521010"/>
            <a:ext cx="8570058" cy="5306949"/>
          </a:xfrm>
          <a:prstGeom prst="rect">
            <a:avLst/>
          </a:prstGeom>
        </p:spPr>
        <p:txBody>
          <a:bodyPr lIns="0" tIns="0" rIns="0" bIns="0" rtlCol="0" anchor="t">
            <a:spAutoFit/>
          </a:bodyPr>
          <a:lstStyle/>
          <a:p>
            <a:pPr marL="561341" lvl="1" indent="-280670" algn="l">
              <a:lnSpc>
                <a:spcPts val="2808"/>
              </a:lnSpc>
              <a:buFont typeface="Arial"/>
              <a:buChar char="•"/>
            </a:pPr>
            <a:r>
              <a:rPr lang="en-US" sz="2600" b="1" u="sng" dirty="0">
                <a:solidFill>
                  <a:srgbClr val="00B0F0"/>
                </a:solidFill>
                <a:latin typeface="Raleway Bold"/>
                <a:ea typeface="Raleway Bold"/>
                <a:cs typeface="Raleway Bold"/>
                <a:sym typeface="Raleway Bold"/>
                <a:hlinkClick r:id="rId5" tooltip="https://help-for-early-years-providers.education.gov.uk/support-for-practitioners/early-years-practitioner-wellbeing-support"/>
              </a:rPr>
              <a:t>The Department for Education’s Early Years Practitioner Wellbeing Support guide</a:t>
            </a:r>
            <a:r>
              <a:rPr lang="en-US" sz="2600" dirty="0">
                <a:solidFill>
                  <a:srgbClr val="000000"/>
                </a:solidFill>
                <a:latin typeface="Raleway"/>
                <a:ea typeface="Raleway"/>
                <a:cs typeface="Raleway"/>
                <a:sym typeface="Raleway"/>
              </a:rPr>
              <a:t> helps settings create a</a:t>
            </a:r>
            <a:r>
              <a:rPr lang="en-US" sz="2600" b="1" dirty="0">
                <a:solidFill>
                  <a:srgbClr val="EF509C"/>
                </a:solidFill>
                <a:latin typeface="Raleway Bold"/>
                <a:ea typeface="Raleway Bold"/>
                <a:cs typeface="Raleway Bold"/>
                <a:sym typeface="Raleway Bold"/>
              </a:rPr>
              <a:t> positive environment for staff </a:t>
            </a:r>
            <a:r>
              <a:rPr lang="en-US" sz="2600" dirty="0">
                <a:solidFill>
                  <a:srgbClr val="000000"/>
                </a:solidFill>
                <a:latin typeface="Raleway"/>
                <a:ea typeface="Raleway"/>
                <a:cs typeface="Raleway"/>
                <a:sym typeface="Raleway"/>
              </a:rPr>
              <a:t>and children. </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Practitioners can use it to:</a:t>
            </a:r>
          </a:p>
          <a:p>
            <a:pPr marL="1122681" lvl="2" indent="-374227" algn="l">
              <a:lnSpc>
                <a:spcPts val="2808"/>
              </a:lnSpc>
              <a:buFont typeface="Arial"/>
              <a:buChar char="⚬"/>
            </a:pPr>
            <a:r>
              <a:rPr lang="en-US" sz="2600" dirty="0">
                <a:solidFill>
                  <a:srgbClr val="000000"/>
                </a:solidFill>
                <a:latin typeface="Raleway"/>
                <a:ea typeface="Raleway"/>
                <a:cs typeface="Raleway"/>
                <a:sym typeface="Raleway"/>
              </a:rPr>
              <a:t>Embed wellbeing practices: apply tips and examine case studies on what other settings have done to reduce stress and strengthen team relationships.</a:t>
            </a:r>
          </a:p>
          <a:p>
            <a:pPr algn="l">
              <a:lnSpc>
                <a:spcPts val="2808"/>
              </a:lnSpc>
            </a:pPr>
            <a:endParaRPr lang="en-US" sz="2600" dirty="0">
              <a:solidFill>
                <a:srgbClr val="000000"/>
              </a:solidFill>
              <a:latin typeface="Raleway"/>
              <a:ea typeface="Raleway"/>
              <a:cs typeface="Raleway"/>
              <a:sym typeface="Raleway"/>
            </a:endParaRPr>
          </a:p>
          <a:p>
            <a:pPr marL="1122681" lvl="2" indent="-374227" algn="l">
              <a:lnSpc>
                <a:spcPts val="2808"/>
              </a:lnSpc>
              <a:buFont typeface="Arial"/>
              <a:buChar char="⚬"/>
            </a:pPr>
            <a:r>
              <a:rPr lang="en-US" sz="2600" dirty="0">
                <a:solidFill>
                  <a:srgbClr val="000000"/>
                </a:solidFill>
                <a:latin typeface="Raleway"/>
                <a:ea typeface="Raleway"/>
                <a:cs typeface="Raleway"/>
                <a:sym typeface="Raleway"/>
              </a:rPr>
              <a:t>Access practical tools: </a:t>
            </a:r>
            <a:r>
              <a:rPr lang="en-US" sz="2600" dirty="0" err="1">
                <a:solidFill>
                  <a:srgbClr val="000000"/>
                </a:solidFill>
                <a:latin typeface="Raleway"/>
                <a:ea typeface="Raleway"/>
                <a:cs typeface="Raleway"/>
                <a:sym typeface="Raleway"/>
              </a:rPr>
              <a:t>utilise</a:t>
            </a:r>
            <a:r>
              <a:rPr lang="en-US" sz="2600" dirty="0">
                <a:solidFill>
                  <a:srgbClr val="000000"/>
                </a:solidFill>
                <a:latin typeface="Raleway"/>
                <a:ea typeface="Raleway"/>
                <a:cs typeface="Raleway"/>
                <a:sym typeface="Raleway"/>
              </a:rPr>
              <a:t> workplace toolkits and resources to support managers in promoting mental health within their daily routines.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a:t>
              </a:r>
              <a:r>
                <a:rPr lang="en-US" sz="6600" b="1">
                  <a:solidFill>
                    <a:srgbClr val="EF509C"/>
                  </a:solidFill>
                  <a:latin typeface="Raleway Bold"/>
                  <a:ea typeface="Raleway Bold"/>
                  <a:cs typeface="Raleway Bold"/>
                  <a:sym typeface="Raleway Bold"/>
                </a:rPr>
                <a:t> YOURSELF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136297" y="8537052"/>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p:cNvSpPr/>
          <p:nvPr/>
        </p:nvSpPr>
        <p:spPr>
          <a:xfrm>
            <a:off x="8799591" y="3015228"/>
            <a:ext cx="5481516" cy="3254650"/>
          </a:xfrm>
          <a:custGeom>
            <a:avLst/>
            <a:gdLst/>
            <a:ahLst/>
            <a:cxnLst/>
            <a:rect l="l" t="t" r="r" b="b"/>
            <a:pathLst>
              <a:path w="5481516" h="3254650">
                <a:moveTo>
                  <a:pt x="0" y="0"/>
                </a:moveTo>
                <a:lnTo>
                  <a:pt x="5481517" y="0"/>
                </a:lnTo>
                <a:lnTo>
                  <a:pt x="5481517" y="3254650"/>
                </a:lnTo>
                <a:lnTo>
                  <a:pt x="0" y="3254650"/>
                </a:lnTo>
                <a:lnTo>
                  <a:pt x="0" y="0"/>
                </a:lnTo>
                <a:close/>
              </a:path>
            </a:pathLst>
          </a:custGeom>
          <a:blipFill>
            <a:blip r:embed="rId5"/>
            <a:stretch>
              <a:fillRect/>
            </a:stretch>
          </a:blipFill>
          <a:ln w="95250" cap="sq">
            <a:solidFill>
              <a:srgbClr val="00B0F0"/>
            </a:solidFill>
            <a:prstDash val="solid"/>
            <a:miter/>
          </a:ln>
        </p:spPr>
        <p:txBody>
          <a:bodyPr/>
          <a:lstStyle/>
          <a:p>
            <a:endParaRPr lang="en-GB"/>
          </a:p>
        </p:txBody>
      </p:sp>
      <p:sp>
        <p:nvSpPr>
          <p:cNvPr id="10" name="Freeform 10"/>
          <p:cNvSpPr/>
          <p:nvPr/>
        </p:nvSpPr>
        <p:spPr>
          <a:xfrm>
            <a:off x="10438216" y="6040878"/>
            <a:ext cx="5442817" cy="3299708"/>
          </a:xfrm>
          <a:custGeom>
            <a:avLst/>
            <a:gdLst/>
            <a:ahLst/>
            <a:cxnLst/>
            <a:rect l="l" t="t" r="r" b="b"/>
            <a:pathLst>
              <a:path w="5442817" h="3299708">
                <a:moveTo>
                  <a:pt x="0" y="0"/>
                </a:moveTo>
                <a:lnTo>
                  <a:pt x="5442817" y="0"/>
                </a:lnTo>
                <a:lnTo>
                  <a:pt x="5442817" y="3299708"/>
                </a:lnTo>
                <a:lnTo>
                  <a:pt x="0" y="3299708"/>
                </a:lnTo>
                <a:lnTo>
                  <a:pt x="0" y="0"/>
                </a:lnTo>
                <a:close/>
              </a:path>
            </a:pathLst>
          </a:custGeom>
          <a:blipFill>
            <a:blip r:embed="rId6"/>
            <a:stretch>
              <a:fillRect/>
            </a:stretch>
          </a:blipFill>
          <a:ln w="95250" cap="sq">
            <a:solidFill>
              <a:srgbClr val="FAD430"/>
            </a:solidFill>
            <a:prstDash val="solid"/>
            <a:miter/>
          </a:ln>
        </p:spPr>
        <p:txBody>
          <a:bodyPr/>
          <a:lstStyle/>
          <a:p>
            <a:endParaRPr lang="en-GB"/>
          </a:p>
        </p:txBody>
      </p:sp>
      <p:sp>
        <p:nvSpPr>
          <p:cNvPr id="11" name="Freeform 11"/>
          <p:cNvSpPr/>
          <p:nvPr/>
        </p:nvSpPr>
        <p:spPr>
          <a:xfrm>
            <a:off x="13865250" y="2669459"/>
            <a:ext cx="3605914" cy="4948081"/>
          </a:xfrm>
          <a:custGeom>
            <a:avLst/>
            <a:gdLst/>
            <a:ahLst/>
            <a:cxnLst/>
            <a:rect l="l" t="t" r="r" b="b"/>
            <a:pathLst>
              <a:path w="3605914" h="4948081">
                <a:moveTo>
                  <a:pt x="0" y="0"/>
                </a:moveTo>
                <a:lnTo>
                  <a:pt x="3605914" y="0"/>
                </a:lnTo>
                <a:lnTo>
                  <a:pt x="3605914" y="4948082"/>
                </a:lnTo>
                <a:lnTo>
                  <a:pt x="0" y="4948082"/>
                </a:lnTo>
                <a:lnTo>
                  <a:pt x="0" y="0"/>
                </a:lnTo>
                <a:close/>
              </a:path>
            </a:pathLst>
          </a:custGeom>
          <a:blipFill>
            <a:blip r:embed="rId7"/>
            <a:stretch>
              <a:fillRect/>
            </a:stretch>
          </a:blipFill>
          <a:ln w="95250" cap="sq">
            <a:solidFill>
              <a:srgbClr val="EF509C"/>
            </a:solidFill>
            <a:prstDash val="solid"/>
            <a:miter/>
          </a:ln>
        </p:spPr>
        <p:txBody>
          <a:bodyPr/>
          <a:lstStyle/>
          <a:p>
            <a:endParaRPr lang="en-GB"/>
          </a:p>
        </p:txBody>
      </p:sp>
      <p:sp>
        <p:nvSpPr>
          <p:cNvPr id="12" name="TextBox 12"/>
          <p:cNvSpPr txBox="1"/>
          <p:nvPr/>
        </p:nvSpPr>
        <p:spPr>
          <a:xfrm>
            <a:off x="1257300" y="3230103"/>
            <a:ext cx="6797190" cy="4954524"/>
          </a:xfrm>
          <a:prstGeom prst="rect">
            <a:avLst/>
          </a:prstGeom>
        </p:spPr>
        <p:txBody>
          <a:bodyPr lIns="0" tIns="0" rIns="0" bIns="0" rtlCol="0" anchor="t">
            <a:spAutoFit/>
          </a:bodyPr>
          <a:lstStyle/>
          <a:p>
            <a:pPr marL="561341" lvl="1" indent="-280670" algn="l">
              <a:lnSpc>
                <a:spcPts val="2808"/>
              </a:lnSpc>
              <a:buFont typeface="Arial"/>
              <a:buChar char="•"/>
            </a:pPr>
            <a:r>
              <a:rPr lang="en-US" sz="2600" b="1" u="sng" dirty="0">
                <a:solidFill>
                  <a:srgbClr val="00B0F0"/>
                </a:solidFill>
                <a:latin typeface="Raleway Bold"/>
                <a:ea typeface="Raleway Bold"/>
                <a:cs typeface="Raleway Bold"/>
                <a:sym typeface="Raleway Bold"/>
                <a:hlinkClick r:id="rId8" tooltip="https://www.annafreud.org/resources/under-fives-wellbeing/early-years-staff-wellbeing-a-resource-for-managers-and-teams/"/>
              </a:rPr>
              <a:t>Anna Freud</a:t>
            </a:r>
            <a:r>
              <a:rPr lang="en-US" sz="2600" dirty="0">
                <a:solidFill>
                  <a:srgbClr val="000000"/>
                </a:solidFill>
                <a:latin typeface="Raleway"/>
                <a:ea typeface="Raleway"/>
                <a:cs typeface="Raleway"/>
                <a:sym typeface="Raleway"/>
              </a:rPr>
              <a:t> has numerous </a:t>
            </a:r>
            <a:r>
              <a:rPr lang="en-US" sz="2600" b="1" dirty="0">
                <a:solidFill>
                  <a:srgbClr val="EF509C"/>
                </a:solidFill>
                <a:latin typeface="Raleway Bold"/>
                <a:ea typeface="Raleway Bold"/>
                <a:cs typeface="Raleway Bold"/>
                <a:sym typeface="Raleway Bold"/>
              </a:rPr>
              <a:t>resources to support the wellbeing</a:t>
            </a:r>
            <a:r>
              <a:rPr lang="en-US" sz="2600" dirty="0">
                <a:solidFill>
                  <a:srgbClr val="000000"/>
                </a:solidFill>
                <a:latin typeface="Raleway"/>
                <a:ea typeface="Raleway"/>
                <a:cs typeface="Raleway"/>
                <a:sym typeface="Raleway"/>
              </a:rPr>
              <a:t> of staff and families. </a:t>
            </a:r>
          </a:p>
          <a:p>
            <a:pPr algn="l">
              <a:lnSpc>
                <a:spcPts val="2808"/>
              </a:lnSpc>
            </a:pPr>
            <a:endParaRPr lang="en-US" sz="2600" dirty="0">
              <a:solidFill>
                <a:srgbClr val="000000"/>
              </a:solidFill>
              <a:latin typeface="Raleway"/>
              <a:ea typeface="Raleway"/>
              <a:cs typeface="Raleway"/>
              <a:sym typeface="Raleway"/>
            </a:endParaRPr>
          </a:p>
          <a:p>
            <a:pPr marL="561341" lvl="1" indent="-280670" algn="l">
              <a:lnSpc>
                <a:spcPts val="2808"/>
              </a:lnSpc>
              <a:buFont typeface="Arial"/>
              <a:buChar char="•"/>
            </a:pPr>
            <a:r>
              <a:rPr lang="en-US" sz="2600" dirty="0">
                <a:solidFill>
                  <a:srgbClr val="000000"/>
                </a:solidFill>
                <a:latin typeface="Raleway"/>
                <a:ea typeface="Raleway"/>
                <a:cs typeface="Raleway"/>
                <a:sym typeface="Raleway"/>
              </a:rPr>
              <a:t>Resources include: </a:t>
            </a:r>
          </a:p>
          <a:p>
            <a:pPr marL="1122681" lvl="2" indent="-374227" algn="l">
              <a:lnSpc>
                <a:spcPts val="2808"/>
              </a:lnSpc>
              <a:buFont typeface="Arial"/>
              <a:buChar char="⚬"/>
            </a:pPr>
            <a:r>
              <a:rPr lang="en-US" sz="2600" dirty="0">
                <a:solidFill>
                  <a:srgbClr val="000000"/>
                </a:solidFill>
                <a:latin typeface="Raleway"/>
                <a:ea typeface="Raleway"/>
                <a:cs typeface="Raleway"/>
                <a:sym typeface="Raleway"/>
              </a:rPr>
              <a:t>Practical tools: guides, checklists, and conversation starters to embed wellbeing into daily practice.</a:t>
            </a:r>
          </a:p>
          <a:p>
            <a:pPr algn="l">
              <a:lnSpc>
                <a:spcPts val="2808"/>
              </a:lnSpc>
            </a:pPr>
            <a:endParaRPr lang="en-US" sz="2600" dirty="0">
              <a:solidFill>
                <a:srgbClr val="000000"/>
              </a:solidFill>
              <a:latin typeface="Raleway"/>
              <a:ea typeface="Raleway"/>
              <a:cs typeface="Raleway"/>
              <a:sym typeface="Raleway"/>
            </a:endParaRPr>
          </a:p>
          <a:p>
            <a:pPr marL="1122681" lvl="2" indent="-374227" algn="l">
              <a:lnSpc>
                <a:spcPts val="2808"/>
              </a:lnSpc>
              <a:buFont typeface="Arial"/>
              <a:buChar char="⚬"/>
            </a:pPr>
            <a:r>
              <a:rPr lang="en-US" sz="2600">
                <a:solidFill>
                  <a:srgbClr val="000000"/>
                </a:solidFill>
                <a:latin typeface="Raleway"/>
                <a:ea typeface="Raleway"/>
                <a:cs typeface="Raleway"/>
                <a:sym typeface="Raleway"/>
              </a:rPr>
              <a:t>Signposting materials to share with families and staff: resources and advice to promote emotional resilience both in settings and at home.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YOURSELF – to Share </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sp>
        <p:nvSpPr>
          <p:cNvPr id="7" name="Freeform 7">
            <a:hlinkClick r:id="rId4" tooltip="https://homestartbradford.co.uk/get-support/"/>
          </p:cNvPr>
          <p:cNvSpPr/>
          <p:nvPr/>
        </p:nvSpPr>
        <p:spPr>
          <a:xfrm>
            <a:off x="1028700" y="3232139"/>
            <a:ext cx="3641351" cy="4328501"/>
          </a:xfrm>
          <a:custGeom>
            <a:avLst/>
            <a:gdLst/>
            <a:ahLst/>
            <a:cxnLst/>
            <a:rect l="l" t="t" r="r" b="b"/>
            <a:pathLst>
              <a:path w="3641351" h="4328501">
                <a:moveTo>
                  <a:pt x="0" y="0"/>
                </a:moveTo>
                <a:lnTo>
                  <a:pt x="3641351" y="0"/>
                </a:lnTo>
                <a:lnTo>
                  <a:pt x="3641351" y="4328501"/>
                </a:lnTo>
                <a:lnTo>
                  <a:pt x="0" y="4328501"/>
                </a:lnTo>
                <a:lnTo>
                  <a:pt x="0" y="0"/>
                </a:lnTo>
                <a:close/>
              </a:path>
            </a:pathLst>
          </a:custGeom>
          <a:blipFill>
            <a:blip r:embed="rId5"/>
            <a:stretch>
              <a:fillRect/>
            </a:stretch>
          </a:blipFill>
          <a:ln w="95250" cap="sq">
            <a:solidFill>
              <a:srgbClr val="00B0F0"/>
            </a:solidFill>
            <a:prstDash val="solid"/>
            <a:miter/>
          </a:ln>
        </p:spPr>
        <p:txBody>
          <a:bodyPr/>
          <a:lstStyle/>
          <a:p>
            <a:endParaRPr lang="en-GB"/>
          </a:p>
        </p:txBody>
      </p:sp>
      <p:sp>
        <p:nvSpPr>
          <p:cNvPr id="8" name="Freeform 8"/>
          <p:cNvSpPr/>
          <p:nvPr/>
        </p:nvSpPr>
        <p:spPr>
          <a:xfrm>
            <a:off x="12492818" y="3342922"/>
            <a:ext cx="5117676" cy="4106935"/>
          </a:xfrm>
          <a:custGeom>
            <a:avLst/>
            <a:gdLst/>
            <a:ahLst/>
            <a:cxnLst/>
            <a:rect l="l" t="t" r="r" b="b"/>
            <a:pathLst>
              <a:path w="5117676" h="4106935">
                <a:moveTo>
                  <a:pt x="0" y="0"/>
                </a:moveTo>
                <a:lnTo>
                  <a:pt x="5117676" y="0"/>
                </a:lnTo>
                <a:lnTo>
                  <a:pt x="5117676" y="4106935"/>
                </a:lnTo>
                <a:lnTo>
                  <a:pt x="0" y="4106935"/>
                </a:lnTo>
                <a:lnTo>
                  <a:pt x="0" y="0"/>
                </a:lnTo>
                <a:close/>
              </a:path>
            </a:pathLst>
          </a:custGeom>
          <a:blipFill>
            <a:blip r:embed="rId6"/>
            <a:stretch>
              <a:fillRect/>
            </a:stretch>
          </a:blipFill>
          <a:ln w="95250" cap="sq">
            <a:solidFill>
              <a:srgbClr val="FAD430"/>
            </a:solidFill>
            <a:prstDash val="solid"/>
            <a:miter/>
          </a:ln>
        </p:spPr>
        <p:txBody>
          <a:bodyPr/>
          <a:lstStyle/>
          <a:p>
            <a:endParaRPr lang="en-GB"/>
          </a:p>
        </p:txBody>
      </p:sp>
      <p:sp>
        <p:nvSpPr>
          <p:cNvPr id="9" name="Freeform 9"/>
          <p:cNvSpPr/>
          <p:nvPr/>
        </p:nvSpPr>
        <p:spPr>
          <a:xfrm>
            <a:off x="5605330" y="3957293"/>
            <a:ext cx="5954038" cy="3267278"/>
          </a:xfrm>
          <a:custGeom>
            <a:avLst/>
            <a:gdLst/>
            <a:ahLst/>
            <a:cxnLst/>
            <a:rect l="l" t="t" r="r" b="b"/>
            <a:pathLst>
              <a:path w="5954038" h="3267278">
                <a:moveTo>
                  <a:pt x="0" y="0"/>
                </a:moveTo>
                <a:lnTo>
                  <a:pt x="5954038" y="0"/>
                </a:lnTo>
                <a:lnTo>
                  <a:pt x="5954038" y="3267278"/>
                </a:lnTo>
                <a:lnTo>
                  <a:pt x="0" y="3267278"/>
                </a:lnTo>
                <a:lnTo>
                  <a:pt x="0" y="0"/>
                </a:lnTo>
                <a:close/>
              </a:path>
            </a:pathLst>
          </a:custGeom>
          <a:blipFill>
            <a:blip r:embed="rId7"/>
            <a:stretch>
              <a:fillRect/>
            </a:stretch>
          </a:blipFill>
          <a:ln w="95250" cap="sq">
            <a:solidFill>
              <a:srgbClr val="EF509C"/>
            </a:solidFill>
            <a:prstDash val="solid"/>
            <a:miter/>
          </a:ln>
        </p:spPr>
        <p:txBody>
          <a:bodyPr/>
          <a:lstStyle/>
          <a:p>
            <a:endParaRPr lang="en-GB"/>
          </a:p>
        </p:txBody>
      </p:sp>
      <p:sp>
        <p:nvSpPr>
          <p:cNvPr id="10" name="Freeform 10"/>
          <p:cNvSpPr/>
          <p:nvPr/>
        </p:nvSpPr>
        <p:spPr>
          <a:xfrm>
            <a:off x="10439721" y="6668820"/>
            <a:ext cx="1119646" cy="1111503"/>
          </a:xfrm>
          <a:custGeom>
            <a:avLst/>
            <a:gdLst/>
            <a:ahLst/>
            <a:cxnLst/>
            <a:rect l="l" t="t" r="r" b="b"/>
            <a:pathLst>
              <a:path w="1119646" h="1111503">
                <a:moveTo>
                  <a:pt x="0" y="0"/>
                </a:moveTo>
                <a:lnTo>
                  <a:pt x="1119647" y="0"/>
                </a:lnTo>
                <a:lnTo>
                  <a:pt x="1119647" y="1111503"/>
                </a:lnTo>
                <a:lnTo>
                  <a:pt x="0" y="1111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1" name="Group 11"/>
          <p:cNvGrpSpPr>
            <a:grpSpLocks noChangeAspect="1"/>
          </p:cNvGrpSpPr>
          <p:nvPr/>
        </p:nvGrpSpPr>
        <p:grpSpPr>
          <a:xfrm>
            <a:off x="136297" y="8537052"/>
            <a:ext cx="1607067" cy="1607067"/>
            <a:chOff x="0" y="0"/>
            <a:chExt cx="2551318" cy="2551318"/>
          </a:xfrm>
        </p:grpSpPr>
        <p:sp>
          <p:nvSpPr>
            <p:cNvPr id="12" name="Freeform 12"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10"/>
              <a:stretch>
                <a:fillRect/>
              </a:stretch>
            </a:blipFill>
          </p:spPr>
          <p:txBody>
            <a:bodyPr/>
            <a:lstStyle/>
            <a:p>
              <a:endParaRPr lang="en-GB"/>
            </a:p>
          </p:txBody>
        </p:sp>
      </p:grpSp>
      <p:sp>
        <p:nvSpPr>
          <p:cNvPr id="13" name="Freeform 13"/>
          <p:cNvSpPr/>
          <p:nvPr/>
        </p:nvSpPr>
        <p:spPr>
          <a:xfrm>
            <a:off x="3550405" y="7224571"/>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4"/>
          <p:cNvSpPr/>
          <p:nvPr/>
        </p:nvSpPr>
        <p:spPr>
          <a:xfrm>
            <a:off x="16470877" y="6668820"/>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1465" y="7342824"/>
            <a:ext cx="18635576" cy="3784281"/>
            <a:chOff x="0" y="0"/>
            <a:chExt cx="24847434" cy="5045708"/>
          </a:xfrm>
        </p:grpSpPr>
        <p:sp>
          <p:nvSpPr>
            <p:cNvPr id="3" name="Freeform 3"/>
            <p:cNvSpPr/>
            <p:nvPr/>
          </p:nvSpPr>
          <p:spPr>
            <a:xfrm>
              <a:off x="0" y="0"/>
              <a:ext cx="24847423" cy="5045710"/>
            </a:xfrm>
            <a:custGeom>
              <a:avLst/>
              <a:gdLst/>
              <a:ahLst/>
              <a:cxnLst/>
              <a:rect l="l" t="t" r="r" b="b"/>
              <a:pathLst>
                <a:path w="24847423" h="5045710">
                  <a:moveTo>
                    <a:pt x="0" y="0"/>
                  </a:moveTo>
                  <a:lnTo>
                    <a:pt x="24847423" y="0"/>
                  </a:lnTo>
                  <a:lnTo>
                    <a:pt x="24847423" y="5045710"/>
                  </a:lnTo>
                  <a:lnTo>
                    <a:pt x="0" y="5045710"/>
                  </a:lnTo>
                  <a:lnTo>
                    <a:pt x="0" y="0"/>
                  </a:lnTo>
                  <a:close/>
                </a:path>
              </a:pathLst>
            </a:custGeom>
            <a:blipFill>
              <a:blip r:embed="rId2"/>
              <a:stretch>
                <a:fillRect t="-6258" b="-6258"/>
              </a:stretch>
            </a:blipFill>
          </p:spPr>
          <p:txBody>
            <a:bodyPr/>
            <a:lstStyle/>
            <a:p>
              <a:endParaRPr lang="en-GB"/>
            </a:p>
          </p:txBody>
        </p:sp>
      </p:grpSp>
      <p:grpSp>
        <p:nvGrpSpPr>
          <p:cNvPr id="4" name="Group 4"/>
          <p:cNvGrpSpPr>
            <a:grpSpLocks noChangeAspect="1"/>
          </p:cNvGrpSpPr>
          <p:nvPr/>
        </p:nvGrpSpPr>
        <p:grpSpPr>
          <a:xfrm>
            <a:off x="15881033" y="71956"/>
            <a:ext cx="2299333" cy="1913488"/>
            <a:chOff x="0" y="0"/>
            <a:chExt cx="4440918" cy="3695700"/>
          </a:xfrm>
        </p:grpSpPr>
        <p:sp>
          <p:nvSpPr>
            <p:cNvPr id="5" name="Freeform 5"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6" name="Group 6"/>
          <p:cNvGrpSpPr>
            <a:grpSpLocks noChangeAspect="1"/>
          </p:cNvGrpSpPr>
          <p:nvPr/>
        </p:nvGrpSpPr>
        <p:grpSpPr>
          <a:xfrm>
            <a:off x="136297" y="8537052"/>
            <a:ext cx="1607067" cy="1607067"/>
            <a:chOff x="0" y="0"/>
            <a:chExt cx="2551318" cy="2551318"/>
          </a:xfrm>
        </p:grpSpPr>
        <p:sp>
          <p:nvSpPr>
            <p:cNvPr id="7" name="Freeform 7"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grpSp>
        <p:nvGrpSpPr>
          <p:cNvPr id="8" name="Group 8"/>
          <p:cNvGrpSpPr/>
          <p:nvPr/>
        </p:nvGrpSpPr>
        <p:grpSpPr>
          <a:xfrm>
            <a:off x="1028700" y="2907944"/>
            <a:ext cx="16230600" cy="3843452"/>
            <a:chOff x="0" y="0"/>
            <a:chExt cx="21640800" cy="5124602"/>
          </a:xfrm>
        </p:grpSpPr>
        <p:sp>
          <p:nvSpPr>
            <p:cNvPr id="9" name="Freeform 9"/>
            <p:cNvSpPr/>
            <p:nvPr/>
          </p:nvSpPr>
          <p:spPr>
            <a:xfrm>
              <a:off x="0" y="0"/>
              <a:ext cx="21640800" cy="5124602"/>
            </a:xfrm>
            <a:custGeom>
              <a:avLst/>
              <a:gdLst/>
              <a:ahLst/>
              <a:cxnLst/>
              <a:rect l="l" t="t" r="r" b="b"/>
              <a:pathLst>
                <a:path w="21640800" h="5124602">
                  <a:moveTo>
                    <a:pt x="0" y="0"/>
                  </a:moveTo>
                  <a:lnTo>
                    <a:pt x="21640800" y="0"/>
                  </a:lnTo>
                  <a:lnTo>
                    <a:pt x="21640800" y="5124602"/>
                  </a:lnTo>
                  <a:lnTo>
                    <a:pt x="0" y="5124602"/>
                  </a:lnTo>
                  <a:close/>
                </a:path>
              </a:pathLst>
            </a:custGeom>
            <a:solidFill>
              <a:srgbClr val="000000">
                <a:alpha val="0"/>
              </a:srgbClr>
            </a:solidFill>
          </p:spPr>
          <p:txBody>
            <a:bodyPr/>
            <a:lstStyle/>
            <a:p>
              <a:endParaRPr lang="en-GB"/>
            </a:p>
          </p:txBody>
        </p:sp>
        <p:sp>
          <p:nvSpPr>
            <p:cNvPr id="10" name="TextBox 10"/>
            <p:cNvSpPr txBox="1"/>
            <p:nvPr/>
          </p:nvSpPr>
          <p:spPr>
            <a:xfrm>
              <a:off x="0" y="66675"/>
              <a:ext cx="21640800" cy="5057927"/>
            </a:xfrm>
            <a:prstGeom prst="rect">
              <a:avLst/>
            </a:prstGeom>
          </p:spPr>
          <p:txBody>
            <a:bodyPr lIns="0" tIns="0" rIns="0" bIns="0" rtlCol="0" anchor="ctr"/>
            <a:lstStyle/>
            <a:p>
              <a:pPr algn="ctr">
                <a:lnSpc>
                  <a:spcPts val="7128"/>
                </a:lnSpc>
              </a:pPr>
              <a:r>
                <a:rPr lang="en-US" sz="6600">
                  <a:solidFill>
                    <a:srgbClr val="EF509C"/>
                  </a:solidFill>
                  <a:latin typeface="Raleway"/>
                  <a:ea typeface="Raleway"/>
                  <a:cs typeface="Raleway"/>
                  <a:sym typeface="Raleway"/>
                </a:rPr>
                <a:t>From everyone at </a:t>
              </a:r>
              <a:r>
                <a:rPr lang="en-US" sz="6600" b="1">
                  <a:solidFill>
                    <a:srgbClr val="EF509C"/>
                  </a:solidFill>
                  <a:latin typeface="Raleway Bold"/>
                  <a:ea typeface="Raleway Bold"/>
                  <a:cs typeface="Raleway Bold"/>
                  <a:sym typeface="Raleway Bold"/>
                </a:rPr>
                <a:t>Living Well</a:t>
              </a:r>
              <a:r>
                <a:rPr lang="en-US" sz="6600">
                  <a:solidFill>
                    <a:srgbClr val="EF509C"/>
                  </a:solidFill>
                  <a:latin typeface="Raleway"/>
                  <a:ea typeface="Raleway"/>
                  <a:cs typeface="Raleway"/>
                  <a:sym typeface="Raleway"/>
                </a:rPr>
                <a:t>, we wish you a wonderful</a:t>
              </a:r>
              <a:r>
                <a:rPr lang="en-US" sz="6600" b="1">
                  <a:solidFill>
                    <a:srgbClr val="EF509C"/>
                  </a:solidFill>
                  <a:latin typeface="Raleway Bold"/>
                  <a:ea typeface="Raleway Bold"/>
                  <a:cs typeface="Raleway Bold"/>
                  <a:sym typeface="Raleway Bold"/>
                </a:rPr>
                <a:t> Baby Week!</a:t>
              </a:r>
            </a:p>
            <a:p>
              <a:pPr algn="ctr">
                <a:lnSpc>
                  <a:spcPts val="7128"/>
                </a:lnSpc>
              </a:pPr>
              <a:endParaRPr lang="en-US" sz="6600" b="1">
                <a:solidFill>
                  <a:srgbClr val="EF509C"/>
                </a:solidFill>
                <a:latin typeface="Raleway Bold"/>
                <a:ea typeface="Raleway Bold"/>
                <a:cs typeface="Raleway Bold"/>
                <a:sym typeface="Raleway Bold"/>
              </a:endParaRPr>
            </a:p>
            <a:p>
              <a:pPr algn="ctr">
                <a:lnSpc>
                  <a:spcPts val="3239"/>
                </a:lnSpc>
              </a:pPr>
              <a:r>
                <a:rPr lang="en-US" sz="2999">
                  <a:solidFill>
                    <a:srgbClr val="000000"/>
                  </a:solidFill>
                  <a:latin typeface="Raleway"/>
                  <a:ea typeface="Raleway"/>
                  <a:cs typeface="Raleway"/>
                  <a:sym typeface="Raleway"/>
                </a:rPr>
                <a:t>If you want to find out more about health and wellbeing contact -</a:t>
              </a:r>
              <a:r>
                <a:rPr lang="en-US" sz="2999">
                  <a:solidFill>
                    <a:srgbClr val="00B0F0"/>
                  </a:solidFill>
                  <a:latin typeface="Raleway"/>
                  <a:ea typeface="Raleway"/>
                  <a:cs typeface="Raleway"/>
                  <a:sym typeface="Raleway"/>
                </a:rPr>
                <a:t> Lydia.carter@bradford.gov.uk or Oliver.Timms@bradford.gov.uk</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How Early Years Settings Support Families</a:t>
              </a:r>
            </a:p>
          </p:txBody>
        </p:sp>
      </p:grpSp>
      <p:grpSp>
        <p:nvGrpSpPr>
          <p:cNvPr id="5" name="Group 5"/>
          <p:cNvGrpSpPr>
            <a:grpSpLocks noChangeAspect="1"/>
          </p:cNvGrpSpPr>
          <p:nvPr/>
        </p:nvGrpSpPr>
        <p:grpSpPr>
          <a:xfrm>
            <a:off x="-291465" y="7342824"/>
            <a:ext cx="18635576" cy="3784281"/>
            <a:chOff x="0" y="0"/>
            <a:chExt cx="24847434" cy="5045708"/>
          </a:xfrm>
        </p:grpSpPr>
        <p:sp>
          <p:nvSpPr>
            <p:cNvPr id="6" name="Freeform 6"/>
            <p:cNvSpPr/>
            <p:nvPr/>
          </p:nvSpPr>
          <p:spPr>
            <a:xfrm>
              <a:off x="0" y="0"/>
              <a:ext cx="24847423" cy="5045710"/>
            </a:xfrm>
            <a:custGeom>
              <a:avLst/>
              <a:gdLst/>
              <a:ahLst/>
              <a:cxnLst/>
              <a:rect l="l" t="t" r="r" b="b"/>
              <a:pathLst>
                <a:path w="24847423" h="5045710">
                  <a:moveTo>
                    <a:pt x="0" y="0"/>
                  </a:moveTo>
                  <a:lnTo>
                    <a:pt x="24847423" y="0"/>
                  </a:lnTo>
                  <a:lnTo>
                    <a:pt x="24847423" y="5045710"/>
                  </a:lnTo>
                  <a:lnTo>
                    <a:pt x="0" y="5045710"/>
                  </a:lnTo>
                  <a:lnTo>
                    <a:pt x="0" y="0"/>
                  </a:lnTo>
                  <a:close/>
                </a:path>
              </a:pathLst>
            </a:custGeom>
            <a:blipFill>
              <a:blip r:embed="rId2"/>
              <a:stretch>
                <a:fillRect t="-6258" b="-6258"/>
              </a:stretch>
            </a:blipFill>
          </p:spPr>
          <p:txBody>
            <a:bodyPr/>
            <a:lstStyle/>
            <a:p>
              <a:endParaRPr lang="en-GB"/>
            </a:p>
          </p:txBody>
        </p:sp>
      </p:grpSp>
      <p:sp>
        <p:nvSpPr>
          <p:cNvPr id="7" name="TextBox 7"/>
          <p:cNvSpPr txBox="1"/>
          <p:nvPr/>
        </p:nvSpPr>
        <p:spPr>
          <a:xfrm>
            <a:off x="1257300" y="2644140"/>
            <a:ext cx="16414896" cy="4255770"/>
          </a:xfrm>
          <a:prstGeom prst="rect">
            <a:avLst/>
          </a:prstGeom>
        </p:spPr>
        <p:txBody>
          <a:bodyPr lIns="0" tIns="0" rIns="0" bIns="0" rtlCol="0" anchor="t">
            <a:spAutoFit/>
          </a:bodyPr>
          <a:lstStyle/>
          <a:p>
            <a:pPr marL="604521" lvl="1" indent="-302261" algn="l">
              <a:lnSpc>
                <a:spcPts val="4200"/>
              </a:lnSpc>
              <a:buFont typeface="Arial"/>
              <a:buChar char="•"/>
            </a:pPr>
            <a:r>
              <a:rPr lang="en-US" sz="2800">
                <a:solidFill>
                  <a:srgbClr val="000000"/>
                </a:solidFill>
                <a:latin typeface="Raleway"/>
                <a:ea typeface="Raleway"/>
                <a:cs typeface="Raleway"/>
                <a:sym typeface="Raleway"/>
              </a:rPr>
              <a:t>The early years are crucial for brain development, emotional wellbeing, and future life chances. A strong start helps children grow into healthy, confident, and resilient adults.</a:t>
            </a:r>
          </a:p>
          <a:p>
            <a:pPr algn="l">
              <a:lnSpc>
                <a:spcPts val="4200"/>
              </a:lnSpc>
            </a:pPr>
            <a:endParaRPr lang="en-US" sz="2800">
              <a:solidFill>
                <a:srgbClr val="000000"/>
              </a:solidFill>
              <a:latin typeface="Raleway"/>
              <a:ea typeface="Raleway"/>
              <a:cs typeface="Raleway"/>
              <a:sym typeface="Raleway"/>
            </a:endParaRPr>
          </a:p>
          <a:p>
            <a:pPr algn="l">
              <a:lnSpc>
                <a:spcPts val="4200"/>
              </a:lnSpc>
            </a:pPr>
            <a:r>
              <a:rPr lang="en-US" sz="2800">
                <a:solidFill>
                  <a:srgbClr val="000000"/>
                </a:solidFill>
                <a:latin typeface="Raleway"/>
                <a:ea typeface="Raleway"/>
                <a:cs typeface="Raleway"/>
                <a:sym typeface="Raleway"/>
              </a:rPr>
              <a:t>Early years settings help by:</a:t>
            </a:r>
          </a:p>
          <a:p>
            <a:pPr marL="506731" lvl="1" indent="-253365" algn="l">
              <a:lnSpc>
                <a:spcPts val="4200"/>
              </a:lnSpc>
              <a:buFont typeface="Arial"/>
              <a:buChar char="•"/>
            </a:pPr>
            <a:r>
              <a:rPr lang="en-US" sz="2800" b="1">
                <a:solidFill>
                  <a:srgbClr val="00B0F0"/>
                </a:solidFill>
                <a:latin typeface="Raleway Bold"/>
                <a:ea typeface="Raleway Bold"/>
                <a:cs typeface="Raleway Bold"/>
                <a:sym typeface="Raleway Bold"/>
              </a:rPr>
              <a:t>Promoting health: </a:t>
            </a:r>
            <a:r>
              <a:rPr lang="en-US" sz="2800">
                <a:solidFill>
                  <a:srgbClr val="000000"/>
                </a:solidFill>
                <a:latin typeface="Raleway"/>
                <a:ea typeface="Raleway"/>
                <a:cs typeface="Raleway"/>
                <a:sym typeface="Raleway"/>
              </a:rPr>
              <a:t>providing good food, encouraging exercise, and providing emotional support</a:t>
            </a:r>
          </a:p>
          <a:p>
            <a:pPr marL="506731" lvl="1" indent="-253365" algn="l">
              <a:lnSpc>
                <a:spcPts val="4200"/>
              </a:lnSpc>
              <a:buFont typeface="Arial"/>
              <a:buChar char="•"/>
            </a:pPr>
            <a:r>
              <a:rPr lang="en-US" sz="2800" b="1">
                <a:solidFill>
                  <a:srgbClr val="00B0F0"/>
                </a:solidFill>
                <a:latin typeface="Raleway Bold"/>
                <a:ea typeface="Raleway Bold"/>
                <a:cs typeface="Raleway Bold"/>
                <a:sym typeface="Raleway Bold"/>
              </a:rPr>
              <a:t>Supporting development:</a:t>
            </a:r>
            <a:r>
              <a:rPr lang="en-US" sz="2800">
                <a:solidFill>
                  <a:srgbClr val="000000"/>
                </a:solidFill>
                <a:latin typeface="Raleway"/>
                <a:ea typeface="Raleway"/>
                <a:cs typeface="Raleway"/>
                <a:sym typeface="Raleway"/>
              </a:rPr>
              <a:t> learning through play and spotting issues early</a:t>
            </a:r>
          </a:p>
          <a:p>
            <a:pPr marL="506731" lvl="1" indent="-253365" algn="l">
              <a:lnSpc>
                <a:spcPts val="4200"/>
              </a:lnSpc>
              <a:buFont typeface="Arial"/>
              <a:buChar char="•"/>
            </a:pPr>
            <a:r>
              <a:rPr lang="en-US" sz="2800" b="1">
                <a:solidFill>
                  <a:srgbClr val="00B0F0"/>
                </a:solidFill>
                <a:latin typeface="Raleway Bold"/>
                <a:ea typeface="Raleway Bold"/>
                <a:cs typeface="Raleway Bold"/>
                <a:sym typeface="Raleway Bold"/>
              </a:rPr>
              <a:t>Empowering families: </a:t>
            </a:r>
            <a:r>
              <a:rPr lang="en-US" sz="2800">
                <a:solidFill>
                  <a:srgbClr val="000000"/>
                </a:solidFill>
                <a:latin typeface="Raleway"/>
                <a:ea typeface="Raleway"/>
                <a:cs typeface="Raleway"/>
                <a:sym typeface="Raleway"/>
              </a:rPr>
              <a:t>parenting advice and signposting to services </a:t>
            </a:r>
          </a:p>
          <a:p>
            <a:pPr marL="506731" lvl="1" indent="-253365" algn="l">
              <a:lnSpc>
                <a:spcPts val="4200"/>
              </a:lnSpc>
              <a:buFont typeface="Arial"/>
              <a:buChar char="•"/>
            </a:pPr>
            <a:r>
              <a:rPr lang="en-US" sz="2800" b="1">
                <a:solidFill>
                  <a:srgbClr val="00B0F0"/>
                </a:solidFill>
                <a:latin typeface="Raleway Bold"/>
                <a:ea typeface="Raleway Bold"/>
                <a:cs typeface="Raleway Bold"/>
                <a:sym typeface="Raleway Bold"/>
              </a:rPr>
              <a:t>Building community:</a:t>
            </a:r>
            <a:r>
              <a:rPr lang="en-US" sz="2800">
                <a:solidFill>
                  <a:srgbClr val="000000"/>
                </a:solidFill>
                <a:latin typeface="Raleway"/>
                <a:ea typeface="Raleway"/>
                <a:cs typeface="Raleway"/>
                <a:sym typeface="Raleway"/>
              </a:rPr>
              <a:t> creating safe, inclusive spaces for children and families</a:t>
            </a:r>
          </a:p>
        </p:txBody>
      </p:sp>
      <p:grpSp>
        <p:nvGrpSpPr>
          <p:cNvPr id="8" name="Group 8"/>
          <p:cNvGrpSpPr>
            <a:grpSpLocks noChangeAspect="1"/>
          </p:cNvGrpSpPr>
          <p:nvPr/>
        </p:nvGrpSpPr>
        <p:grpSpPr>
          <a:xfrm>
            <a:off x="15695578" y="77504"/>
            <a:ext cx="2286000" cy="1902393"/>
            <a:chOff x="0" y="0"/>
            <a:chExt cx="4440918" cy="3695700"/>
          </a:xfrm>
        </p:grpSpPr>
        <p:sp>
          <p:nvSpPr>
            <p:cNvPr id="9" name="Freeform 9"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10" name="Group 10"/>
          <p:cNvGrpSpPr>
            <a:grpSpLocks noChangeAspect="1"/>
          </p:cNvGrpSpPr>
          <p:nvPr/>
        </p:nvGrpSpPr>
        <p:grpSpPr>
          <a:xfrm>
            <a:off x="225167" y="8431431"/>
            <a:ext cx="1607067" cy="1607067"/>
            <a:chOff x="0" y="0"/>
            <a:chExt cx="2551318" cy="2551318"/>
          </a:xfrm>
        </p:grpSpPr>
        <p:sp>
          <p:nvSpPr>
            <p:cNvPr id="11" name="Freeform 11"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12" name="TextBox 12"/>
          <p:cNvSpPr txBox="1"/>
          <p:nvPr/>
        </p:nvSpPr>
        <p:spPr>
          <a:xfrm>
            <a:off x="3063872" y="7371399"/>
            <a:ext cx="12801751" cy="836295"/>
          </a:xfrm>
          <a:prstGeom prst="rect">
            <a:avLst/>
          </a:prstGeom>
        </p:spPr>
        <p:txBody>
          <a:bodyPr lIns="0" tIns="0" rIns="0" bIns="0" rtlCol="0" anchor="t">
            <a:spAutoFit/>
          </a:bodyPr>
          <a:lstStyle/>
          <a:p>
            <a:pPr algn="ctr">
              <a:lnSpc>
                <a:spcPts val="3240"/>
              </a:lnSpc>
              <a:spcBef>
                <a:spcPct val="0"/>
              </a:spcBef>
            </a:pPr>
            <a:r>
              <a:rPr lang="en-US" sz="3000" b="1">
                <a:solidFill>
                  <a:srgbClr val="EF509C"/>
                </a:solidFill>
                <a:latin typeface="Raleway Bold"/>
                <a:ea typeface="Raleway Bold"/>
                <a:cs typeface="Raleway Bold"/>
                <a:sym typeface="Raleway Bold"/>
              </a:rPr>
              <a:t>Baby week is a week to celebrate all this work and let families know what they can do at home.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584451"/>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Baby Week Promotion</a:t>
              </a:r>
            </a:p>
          </p:txBody>
        </p:sp>
      </p:grpSp>
      <p:grpSp>
        <p:nvGrpSpPr>
          <p:cNvPr id="5" name="Group 5"/>
          <p:cNvGrpSpPr>
            <a:grpSpLocks noChangeAspect="1"/>
          </p:cNvGrpSpPr>
          <p:nvPr/>
        </p:nvGrpSpPr>
        <p:grpSpPr>
          <a:xfrm>
            <a:off x="-291465" y="7342824"/>
            <a:ext cx="18635576" cy="3784281"/>
            <a:chOff x="0" y="0"/>
            <a:chExt cx="24847434" cy="5045708"/>
          </a:xfrm>
        </p:grpSpPr>
        <p:sp>
          <p:nvSpPr>
            <p:cNvPr id="6" name="Freeform 6"/>
            <p:cNvSpPr/>
            <p:nvPr/>
          </p:nvSpPr>
          <p:spPr>
            <a:xfrm>
              <a:off x="0" y="0"/>
              <a:ext cx="24847423" cy="5045710"/>
            </a:xfrm>
            <a:custGeom>
              <a:avLst/>
              <a:gdLst/>
              <a:ahLst/>
              <a:cxnLst/>
              <a:rect l="l" t="t" r="r" b="b"/>
              <a:pathLst>
                <a:path w="24847423" h="5045710">
                  <a:moveTo>
                    <a:pt x="0" y="0"/>
                  </a:moveTo>
                  <a:lnTo>
                    <a:pt x="24847423" y="0"/>
                  </a:lnTo>
                  <a:lnTo>
                    <a:pt x="24847423" y="5045710"/>
                  </a:lnTo>
                  <a:lnTo>
                    <a:pt x="0" y="5045710"/>
                  </a:lnTo>
                  <a:lnTo>
                    <a:pt x="0" y="0"/>
                  </a:lnTo>
                  <a:close/>
                </a:path>
              </a:pathLst>
            </a:custGeom>
            <a:blipFill>
              <a:blip r:embed="rId2"/>
              <a:stretch>
                <a:fillRect t="-6258" b="-6258"/>
              </a:stretch>
            </a:blipFill>
          </p:spPr>
          <p:txBody>
            <a:bodyPr/>
            <a:lstStyle/>
            <a:p>
              <a:endParaRPr lang="en-GB"/>
            </a:p>
          </p:txBody>
        </p:sp>
      </p:grpSp>
      <p:grpSp>
        <p:nvGrpSpPr>
          <p:cNvPr id="7" name="Group 7"/>
          <p:cNvGrpSpPr>
            <a:grpSpLocks noChangeAspect="1"/>
          </p:cNvGrpSpPr>
          <p:nvPr/>
        </p:nvGrpSpPr>
        <p:grpSpPr>
          <a:xfrm>
            <a:off x="15695578" y="77504"/>
            <a:ext cx="2286000" cy="1902393"/>
            <a:chOff x="0" y="0"/>
            <a:chExt cx="4440918" cy="3695700"/>
          </a:xfrm>
        </p:grpSpPr>
        <p:sp>
          <p:nvSpPr>
            <p:cNvPr id="8" name="Freeform 8"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9" name="Group 9"/>
          <p:cNvGrpSpPr>
            <a:grpSpLocks noChangeAspect="1"/>
          </p:cNvGrpSpPr>
          <p:nvPr/>
        </p:nvGrpSpPr>
        <p:grpSpPr>
          <a:xfrm>
            <a:off x="225167" y="8431431"/>
            <a:ext cx="1607067" cy="1607067"/>
            <a:chOff x="0" y="0"/>
            <a:chExt cx="2551318" cy="2551318"/>
          </a:xfrm>
        </p:grpSpPr>
        <p:sp>
          <p:nvSpPr>
            <p:cNvPr id="10" name="Freeform 10"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11" name="TextBox 11"/>
          <p:cNvSpPr txBox="1"/>
          <p:nvPr/>
        </p:nvSpPr>
        <p:spPr>
          <a:xfrm>
            <a:off x="1832225" y="2727265"/>
            <a:ext cx="13563600" cy="1154162"/>
          </a:xfrm>
          <a:prstGeom prst="rect">
            <a:avLst/>
          </a:prstGeom>
        </p:spPr>
        <p:txBody>
          <a:bodyPr wrap="square" lIns="0" tIns="0" rIns="0" bIns="0" rtlCol="0" anchor="t">
            <a:spAutoFit/>
          </a:bodyPr>
          <a:lstStyle/>
          <a:p>
            <a:pPr algn="ctr">
              <a:lnSpc>
                <a:spcPts val="3023"/>
              </a:lnSpc>
              <a:spcBef>
                <a:spcPct val="0"/>
              </a:spcBef>
            </a:pPr>
            <a:r>
              <a:rPr lang="en-US" sz="2799" b="1" dirty="0">
                <a:solidFill>
                  <a:srgbClr val="00B0F0"/>
                </a:solidFill>
                <a:latin typeface="Raleway Bold"/>
                <a:ea typeface="Raleway Bold"/>
                <a:cs typeface="Raleway Bold"/>
                <a:sym typeface="Raleway Bold"/>
              </a:rPr>
              <a:t>Download everything you need to:</a:t>
            </a:r>
          </a:p>
          <a:p>
            <a:pPr algn="ctr">
              <a:lnSpc>
                <a:spcPts val="3023"/>
              </a:lnSpc>
              <a:spcBef>
                <a:spcPct val="0"/>
              </a:spcBef>
            </a:pPr>
            <a:r>
              <a:rPr lang="en-US" sz="2799" dirty="0">
                <a:solidFill>
                  <a:srgbClr val="000000"/>
                </a:solidFill>
                <a:latin typeface="Raleway"/>
                <a:ea typeface="Raleway"/>
                <a:cs typeface="Raleway"/>
                <a:sym typeface="Raleway"/>
              </a:rPr>
              <a:t>Promote your own Baby Week Bradford events and activities</a:t>
            </a:r>
          </a:p>
          <a:p>
            <a:pPr algn="ctr">
              <a:lnSpc>
                <a:spcPts val="3023"/>
              </a:lnSpc>
              <a:spcBef>
                <a:spcPct val="0"/>
              </a:spcBef>
            </a:pPr>
            <a:r>
              <a:rPr lang="en-US" sz="2799" dirty="0">
                <a:solidFill>
                  <a:srgbClr val="000000"/>
                </a:solidFill>
                <a:latin typeface="Raleway"/>
                <a:ea typeface="Raleway"/>
                <a:cs typeface="Raleway"/>
                <a:sym typeface="Raleway"/>
              </a:rPr>
              <a:t>Help us spread the word about Baby Week Bradford across the district</a:t>
            </a:r>
          </a:p>
        </p:txBody>
      </p:sp>
      <p:pic>
        <p:nvPicPr>
          <p:cNvPr id="13" name="Picture 12">
            <a:hlinkClick r:id="rId5"/>
            <a:extLst>
              <a:ext uri="{FF2B5EF4-FFF2-40B4-BE49-F238E27FC236}">
                <a16:creationId xmlns:a16="http://schemas.microsoft.com/office/drawing/2014/main" id="{8931E315-BFC2-9C75-896B-33F1B2C5AE35}"/>
              </a:ext>
            </a:extLst>
          </p:cNvPr>
          <p:cNvPicPr>
            <a:picLocks noChangeAspect="1"/>
          </p:cNvPicPr>
          <p:nvPr/>
        </p:nvPicPr>
        <p:blipFill>
          <a:blip r:embed="rId6"/>
          <a:stretch>
            <a:fillRect/>
          </a:stretch>
        </p:blipFill>
        <p:spPr>
          <a:xfrm>
            <a:off x="4480173" y="4072659"/>
            <a:ext cx="8267704" cy="2362201"/>
          </a:xfrm>
          <a:prstGeom prst="rect">
            <a:avLst/>
          </a:prstGeom>
        </p:spPr>
      </p:pic>
      <p:sp>
        <p:nvSpPr>
          <p:cNvPr id="15" name="TextBox 14">
            <a:extLst>
              <a:ext uri="{FF2B5EF4-FFF2-40B4-BE49-F238E27FC236}">
                <a16:creationId xmlns:a16="http://schemas.microsoft.com/office/drawing/2014/main" id="{915F245F-0A00-9974-D333-3A39E59C3D3C}"/>
              </a:ext>
            </a:extLst>
          </p:cNvPr>
          <p:cNvSpPr txBox="1"/>
          <p:nvPr/>
        </p:nvSpPr>
        <p:spPr>
          <a:xfrm>
            <a:off x="4724400" y="7124700"/>
            <a:ext cx="7391400" cy="861774"/>
          </a:xfrm>
          <a:prstGeom prst="rect">
            <a:avLst/>
          </a:prstGeom>
          <a:noFill/>
        </p:spPr>
        <p:txBody>
          <a:bodyPr wrap="square">
            <a:spAutoFit/>
          </a:bodyPr>
          <a:lstStyle/>
          <a:p>
            <a:pPr algn="ctr">
              <a:lnSpc>
                <a:spcPts val="3023"/>
              </a:lnSpc>
              <a:spcBef>
                <a:spcPct val="0"/>
              </a:spcBef>
            </a:pPr>
            <a:r>
              <a:rPr lang="en-US" sz="2800" b="1" dirty="0">
                <a:solidFill>
                  <a:srgbClr val="EF509C"/>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Or find out about local events running in Bradford for Baby Week</a:t>
            </a:r>
            <a:endParaRPr lang="en-US" sz="2800" b="1" dirty="0">
              <a:solidFill>
                <a:srgbClr val="EF509C"/>
              </a:solidFill>
              <a:latin typeface="Raleway"/>
              <a:ea typeface="Raleway"/>
              <a:cs typeface="Raleway"/>
              <a:sym typeface="Raleway"/>
            </a:endParaRPr>
          </a:p>
        </p:txBody>
      </p:sp>
      <p:sp>
        <p:nvSpPr>
          <p:cNvPr id="16" name="Freeform 14">
            <a:extLst>
              <a:ext uri="{FF2B5EF4-FFF2-40B4-BE49-F238E27FC236}">
                <a16:creationId xmlns:a16="http://schemas.microsoft.com/office/drawing/2014/main" id="{3F26666C-0472-4629-6283-C0416D93E5C4}"/>
              </a:ext>
            </a:extLst>
          </p:cNvPr>
          <p:cNvSpPr/>
          <p:nvPr/>
        </p:nvSpPr>
        <p:spPr>
          <a:xfrm>
            <a:off x="11963400" y="5668277"/>
            <a:ext cx="1119646" cy="1111503"/>
          </a:xfrm>
          <a:custGeom>
            <a:avLst/>
            <a:gdLst/>
            <a:ahLst/>
            <a:cxnLst/>
            <a:rect l="l" t="t" r="r" b="b"/>
            <a:pathLst>
              <a:path w="1119646" h="1111503">
                <a:moveTo>
                  <a:pt x="0" y="0"/>
                </a:moveTo>
                <a:lnTo>
                  <a:pt x="1119647" y="0"/>
                </a:lnTo>
                <a:lnTo>
                  <a:pt x="1119647"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584451"/>
            </a:xfrm>
            <a:prstGeom prst="rect">
              <a:avLst/>
            </a:prstGeom>
          </p:spPr>
          <p:txBody>
            <a:bodyPr lIns="0" tIns="0" rIns="0" bIns="0" rtlCol="0" anchor="ctr"/>
            <a:lstStyle/>
            <a:p>
              <a:pPr algn="l">
                <a:lnSpc>
                  <a:spcPts val="7128"/>
                </a:lnSpc>
              </a:pPr>
              <a:r>
                <a:rPr lang="en-US" sz="6600" b="1" dirty="0">
                  <a:solidFill>
                    <a:srgbClr val="FAD430"/>
                  </a:solidFill>
                  <a:latin typeface="Raleway Bold"/>
                  <a:ea typeface="Raleway Bold"/>
                  <a:cs typeface="Raleway Bold"/>
                  <a:sym typeface="Raleway Bold"/>
                </a:rPr>
                <a:t>Topics To Use This Baby Week</a:t>
              </a:r>
            </a:p>
          </p:txBody>
        </p:sp>
      </p:grpSp>
      <p:grpSp>
        <p:nvGrpSpPr>
          <p:cNvPr id="5" name="Group 5"/>
          <p:cNvGrpSpPr>
            <a:grpSpLocks noChangeAspect="1"/>
          </p:cNvGrpSpPr>
          <p:nvPr/>
        </p:nvGrpSpPr>
        <p:grpSpPr>
          <a:xfrm>
            <a:off x="-291465" y="7342824"/>
            <a:ext cx="18635576" cy="3784281"/>
            <a:chOff x="0" y="0"/>
            <a:chExt cx="24847434" cy="5045708"/>
          </a:xfrm>
        </p:grpSpPr>
        <p:sp>
          <p:nvSpPr>
            <p:cNvPr id="6" name="Freeform 6"/>
            <p:cNvSpPr/>
            <p:nvPr/>
          </p:nvSpPr>
          <p:spPr>
            <a:xfrm>
              <a:off x="0" y="0"/>
              <a:ext cx="24847423" cy="5045710"/>
            </a:xfrm>
            <a:custGeom>
              <a:avLst/>
              <a:gdLst/>
              <a:ahLst/>
              <a:cxnLst/>
              <a:rect l="l" t="t" r="r" b="b"/>
              <a:pathLst>
                <a:path w="24847423" h="5045710">
                  <a:moveTo>
                    <a:pt x="0" y="0"/>
                  </a:moveTo>
                  <a:lnTo>
                    <a:pt x="24847423" y="0"/>
                  </a:lnTo>
                  <a:lnTo>
                    <a:pt x="24847423" y="5045710"/>
                  </a:lnTo>
                  <a:lnTo>
                    <a:pt x="0" y="5045710"/>
                  </a:lnTo>
                  <a:lnTo>
                    <a:pt x="0" y="0"/>
                  </a:lnTo>
                  <a:close/>
                </a:path>
              </a:pathLst>
            </a:custGeom>
            <a:blipFill>
              <a:blip r:embed="rId2"/>
              <a:stretch>
                <a:fillRect t="-6258" b="-6258"/>
              </a:stretch>
            </a:blipFill>
          </p:spPr>
          <p:txBody>
            <a:bodyPr/>
            <a:lstStyle/>
            <a:p>
              <a:endParaRPr lang="en-GB"/>
            </a:p>
          </p:txBody>
        </p:sp>
      </p:grpSp>
      <p:grpSp>
        <p:nvGrpSpPr>
          <p:cNvPr id="7" name="Group 7"/>
          <p:cNvGrpSpPr>
            <a:grpSpLocks noChangeAspect="1"/>
          </p:cNvGrpSpPr>
          <p:nvPr/>
        </p:nvGrpSpPr>
        <p:grpSpPr>
          <a:xfrm>
            <a:off x="15695578" y="77504"/>
            <a:ext cx="2286000" cy="1902393"/>
            <a:chOff x="0" y="0"/>
            <a:chExt cx="4440918" cy="3695700"/>
          </a:xfrm>
        </p:grpSpPr>
        <p:sp>
          <p:nvSpPr>
            <p:cNvPr id="8" name="Freeform 8"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9" name="Group 9"/>
          <p:cNvGrpSpPr>
            <a:grpSpLocks noChangeAspect="1"/>
          </p:cNvGrpSpPr>
          <p:nvPr/>
        </p:nvGrpSpPr>
        <p:grpSpPr>
          <a:xfrm>
            <a:off x="225167" y="8431431"/>
            <a:ext cx="1607067" cy="1607067"/>
            <a:chOff x="0" y="0"/>
            <a:chExt cx="2551318" cy="2551318"/>
          </a:xfrm>
        </p:grpSpPr>
        <p:sp>
          <p:nvSpPr>
            <p:cNvPr id="10" name="Freeform 10"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grpSp>
        <p:nvGrpSpPr>
          <p:cNvPr id="11" name="Group 11"/>
          <p:cNvGrpSpPr/>
          <p:nvPr/>
        </p:nvGrpSpPr>
        <p:grpSpPr>
          <a:xfrm>
            <a:off x="1198843" y="4170710"/>
            <a:ext cx="2536399" cy="25363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F0"/>
            </a:soli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399605" y="4365712"/>
            <a:ext cx="2134876" cy="2134876"/>
          </a:xfrm>
          <a:custGeom>
            <a:avLst/>
            <a:gdLst/>
            <a:ahLst/>
            <a:cxnLst/>
            <a:rect l="l" t="t" r="r" b="b"/>
            <a:pathLst>
              <a:path w="2134876" h="2134876">
                <a:moveTo>
                  <a:pt x="0" y="0"/>
                </a:moveTo>
                <a:lnTo>
                  <a:pt x="2134876" y="0"/>
                </a:lnTo>
                <a:lnTo>
                  <a:pt x="2134876" y="2134876"/>
                </a:lnTo>
                <a:lnTo>
                  <a:pt x="0" y="2134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5" name="Group 15"/>
          <p:cNvGrpSpPr/>
          <p:nvPr/>
        </p:nvGrpSpPr>
        <p:grpSpPr>
          <a:xfrm>
            <a:off x="4429602" y="4170710"/>
            <a:ext cx="2536399" cy="253639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F0"/>
            </a:solidFill>
          </p:spPr>
          <p:txBody>
            <a:bodyPr/>
            <a:lstStyle/>
            <a:p>
              <a:endParaRPr lang="en-GB"/>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7743808" y="4247686"/>
            <a:ext cx="2536399" cy="253639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F0"/>
            </a:solidFill>
          </p:spPr>
          <p:txBody>
            <a:bodyPr/>
            <a:lstStyle/>
            <a:p>
              <a:endParaRPr lang="en-GB"/>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1058013" y="4170710"/>
            <a:ext cx="2536399" cy="253639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F0"/>
            </a:solidFill>
          </p:spPr>
          <p:txBody>
            <a:bodyPr/>
            <a:lstStyle/>
            <a:p>
              <a:endParaRPr lang="en-GB"/>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4375462" y="4214619"/>
            <a:ext cx="2536399" cy="253639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F0"/>
            </a:solidFill>
          </p:spPr>
          <p:txBody>
            <a:bodyPr/>
            <a:lstStyle/>
            <a:p>
              <a:endParaRPr lang="en-GB"/>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descr="Grocery bag with solid fill"/>
          <p:cNvSpPr/>
          <p:nvPr/>
        </p:nvSpPr>
        <p:spPr>
          <a:xfrm>
            <a:off x="4778833" y="4425983"/>
            <a:ext cx="1792385" cy="2014334"/>
          </a:xfrm>
          <a:custGeom>
            <a:avLst/>
            <a:gdLst/>
            <a:ahLst/>
            <a:cxnLst/>
            <a:rect l="l" t="t" r="r" b="b"/>
            <a:pathLst>
              <a:path w="1792385" h="2014334">
                <a:moveTo>
                  <a:pt x="0" y="0"/>
                </a:moveTo>
                <a:lnTo>
                  <a:pt x="1792385" y="0"/>
                </a:lnTo>
                <a:lnTo>
                  <a:pt x="1792385" y="2014334"/>
                </a:lnTo>
                <a:lnTo>
                  <a:pt x="0" y="2014334"/>
                </a:lnTo>
                <a:lnTo>
                  <a:pt x="0" y="0"/>
                </a:lnTo>
                <a:close/>
              </a:path>
            </a:pathLst>
          </a:custGeom>
          <a:blipFill>
            <a:blip r:embed="rId7">
              <a:extLst>
                <a:ext uri="{96DAC541-7B7A-43D3-8B79-37D633B846F1}">
                  <asvg:svgBlip xmlns:asvg="http://schemas.microsoft.com/office/drawing/2016/SVG/main" r:embed="rId8"/>
                </a:ext>
              </a:extLst>
            </a:blip>
            <a:stretch>
              <a:fillRect l="-6191" r="-6191"/>
            </a:stretch>
          </a:blipFill>
        </p:spPr>
        <p:txBody>
          <a:bodyPr/>
          <a:lstStyle/>
          <a:p>
            <a:endParaRPr lang="en-GB"/>
          </a:p>
        </p:txBody>
      </p:sp>
      <p:sp>
        <p:nvSpPr>
          <p:cNvPr id="28" name="Freeform 28"/>
          <p:cNvSpPr/>
          <p:nvPr/>
        </p:nvSpPr>
        <p:spPr>
          <a:xfrm>
            <a:off x="8121754" y="4599262"/>
            <a:ext cx="1767112" cy="1767112"/>
          </a:xfrm>
          <a:custGeom>
            <a:avLst/>
            <a:gdLst/>
            <a:ahLst/>
            <a:cxnLst/>
            <a:rect l="l" t="t" r="r" b="b"/>
            <a:pathLst>
              <a:path w="1767112" h="1767112">
                <a:moveTo>
                  <a:pt x="0" y="0"/>
                </a:moveTo>
                <a:lnTo>
                  <a:pt x="1767112" y="0"/>
                </a:lnTo>
                <a:lnTo>
                  <a:pt x="1767112" y="1767112"/>
                </a:lnTo>
                <a:lnTo>
                  <a:pt x="0" y="1767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9"/>
          <p:cNvSpPr/>
          <p:nvPr/>
        </p:nvSpPr>
        <p:spPr>
          <a:xfrm>
            <a:off x="11456513" y="4561133"/>
            <a:ext cx="1739398" cy="1611766"/>
          </a:xfrm>
          <a:custGeom>
            <a:avLst/>
            <a:gdLst/>
            <a:ahLst/>
            <a:cxnLst/>
            <a:rect l="l" t="t" r="r" b="b"/>
            <a:pathLst>
              <a:path w="1739398" h="1611766">
                <a:moveTo>
                  <a:pt x="0" y="0"/>
                </a:moveTo>
                <a:lnTo>
                  <a:pt x="1739399" y="0"/>
                </a:lnTo>
                <a:lnTo>
                  <a:pt x="1739399" y="1611766"/>
                </a:lnTo>
                <a:lnTo>
                  <a:pt x="0" y="1611766"/>
                </a:lnTo>
                <a:lnTo>
                  <a:pt x="0" y="0"/>
                </a:lnTo>
                <a:close/>
              </a:path>
            </a:pathLst>
          </a:custGeom>
          <a:blipFill>
            <a:blip r:embed="rId11">
              <a:extLst>
                <a:ext uri="{96DAC541-7B7A-43D3-8B79-37D633B846F1}">
                  <asvg:svgBlip xmlns:asvg="http://schemas.microsoft.com/office/drawing/2016/SVG/main" r:embed="rId12"/>
                </a:ext>
              </a:extLst>
            </a:blip>
            <a:stretch>
              <a:fillRect t="-3959" b="-3959"/>
            </a:stretch>
          </a:blipFill>
        </p:spPr>
        <p:txBody>
          <a:bodyPr/>
          <a:lstStyle/>
          <a:p>
            <a:endParaRPr lang="en-GB"/>
          </a:p>
        </p:txBody>
      </p:sp>
      <p:sp>
        <p:nvSpPr>
          <p:cNvPr id="30" name="Freeform 30"/>
          <p:cNvSpPr/>
          <p:nvPr/>
        </p:nvSpPr>
        <p:spPr>
          <a:xfrm>
            <a:off x="14727523" y="4566195"/>
            <a:ext cx="1921064" cy="1921064"/>
          </a:xfrm>
          <a:custGeom>
            <a:avLst/>
            <a:gdLst/>
            <a:ahLst/>
            <a:cxnLst/>
            <a:rect l="l" t="t" r="r" b="b"/>
            <a:pathLst>
              <a:path w="1921064" h="1921064">
                <a:moveTo>
                  <a:pt x="0" y="0"/>
                </a:moveTo>
                <a:lnTo>
                  <a:pt x="1921064" y="0"/>
                </a:lnTo>
                <a:lnTo>
                  <a:pt x="1921064" y="1921065"/>
                </a:lnTo>
                <a:lnTo>
                  <a:pt x="0" y="1921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1" name="TextBox 31"/>
          <p:cNvSpPr txBox="1"/>
          <p:nvPr/>
        </p:nvSpPr>
        <p:spPr>
          <a:xfrm>
            <a:off x="1198843" y="3402037"/>
            <a:ext cx="2381920" cy="565785"/>
          </a:xfrm>
          <a:prstGeom prst="rect">
            <a:avLst/>
          </a:prstGeom>
        </p:spPr>
        <p:txBody>
          <a:bodyPr lIns="0" tIns="0" rIns="0" bIns="0" rtlCol="0" anchor="t">
            <a:spAutoFit/>
          </a:bodyPr>
          <a:lstStyle/>
          <a:p>
            <a:pPr algn="ctr">
              <a:lnSpc>
                <a:spcPts val="4319"/>
              </a:lnSpc>
              <a:spcBef>
                <a:spcPct val="0"/>
              </a:spcBef>
            </a:pPr>
            <a:r>
              <a:rPr lang="en-US" sz="3999" b="1">
                <a:solidFill>
                  <a:srgbClr val="EF509C"/>
                </a:solidFill>
                <a:latin typeface="Raleway Bold"/>
                <a:ea typeface="Raleway Bold"/>
                <a:cs typeface="Raleway Bold"/>
                <a:sym typeface="Raleway Bold"/>
              </a:rPr>
              <a:t>BONDING</a:t>
            </a:r>
          </a:p>
        </p:txBody>
      </p:sp>
      <p:sp>
        <p:nvSpPr>
          <p:cNvPr id="32" name="TextBox 32"/>
          <p:cNvSpPr txBox="1"/>
          <p:nvPr/>
        </p:nvSpPr>
        <p:spPr>
          <a:xfrm>
            <a:off x="4966119" y="3402037"/>
            <a:ext cx="1535088" cy="565785"/>
          </a:xfrm>
          <a:prstGeom prst="rect">
            <a:avLst/>
          </a:prstGeom>
        </p:spPr>
        <p:txBody>
          <a:bodyPr wrap="square" lIns="0" tIns="0" rIns="0" bIns="0" rtlCol="0" anchor="t">
            <a:spAutoFit/>
          </a:bodyPr>
          <a:lstStyle/>
          <a:p>
            <a:pPr algn="ctr">
              <a:lnSpc>
                <a:spcPts val="4319"/>
              </a:lnSpc>
              <a:spcBef>
                <a:spcPct val="0"/>
              </a:spcBef>
            </a:pPr>
            <a:r>
              <a:rPr lang="en-US" sz="3999" b="1" dirty="0">
                <a:solidFill>
                  <a:srgbClr val="EF509C"/>
                </a:solidFill>
                <a:latin typeface="Raleway Bold"/>
                <a:ea typeface="Raleway Bold"/>
                <a:cs typeface="Raleway Bold"/>
                <a:sym typeface="Raleway Bold"/>
              </a:rPr>
              <a:t>FOOD</a:t>
            </a:r>
          </a:p>
        </p:txBody>
      </p:sp>
      <p:sp>
        <p:nvSpPr>
          <p:cNvPr id="33" name="TextBox 33"/>
          <p:cNvSpPr txBox="1"/>
          <p:nvPr/>
        </p:nvSpPr>
        <p:spPr>
          <a:xfrm>
            <a:off x="8308945" y="3380083"/>
            <a:ext cx="1535088" cy="565785"/>
          </a:xfrm>
          <a:prstGeom prst="rect">
            <a:avLst/>
          </a:prstGeom>
        </p:spPr>
        <p:txBody>
          <a:bodyPr wrap="square" lIns="0" tIns="0" rIns="0" bIns="0" rtlCol="0" anchor="t">
            <a:spAutoFit/>
          </a:bodyPr>
          <a:lstStyle/>
          <a:p>
            <a:pPr algn="ctr">
              <a:lnSpc>
                <a:spcPts val="4319"/>
              </a:lnSpc>
              <a:spcBef>
                <a:spcPct val="0"/>
              </a:spcBef>
            </a:pPr>
            <a:r>
              <a:rPr lang="en-US" sz="3999" b="1" dirty="0">
                <a:solidFill>
                  <a:srgbClr val="EF509C"/>
                </a:solidFill>
                <a:latin typeface="Raleway Bold"/>
                <a:ea typeface="Raleway Bold"/>
                <a:cs typeface="Raleway Bold"/>
                <a:sym typeface="Raleway Bold"/>
              </a:rPr>
              <a:t>PLAY</a:t>
            </a:r>
          </a:p>
        </p:txBody>
      </p:sp>
      <p:sp>
        <p:nvSpPr>
          <p:cNvPr id="34" name="TextBox 34"/>
          <p:cNvSpPr txBox="1"/>
          <p:nvPr/>
        </p:nvSpPr>
        <p:spPr>
          <a:xfrm>
            <a:off x="11558669" y="3402037"/>
            <a:ext cx="1535088" cy="565785"/>
          </a:xfrm>
          <a:prstGeom prst="rect">
            <a:avLst/>
          </a:prstGeom>
        </p:spPr>
        <p:txBody>
          <a:bodyPr lIns="0" tIns="0" rIns="0" bIns="0" rtlCol="0" anchor="t">
            <a:spAutoFit/>
          </a:bodyPr>
          <a:lstStyle/>
          <a:p>
            <a:pPr algn="ctr">
              <a:lnSpc>
                <a:spcPts val="4319"/>
              </a:lnSpc>
              <a:spcBef>
                <a:spcPct val="0"/>
              </a:spcBef>
            </a:pPr>
            <a:r>
              <a:rPr lang="en-US" sz="3999" b="1">
                <a:solidFill>
                  <a:srgbClr val="EF509C"/>
                </a:solidFill>
                <a:latin typeface="Raleway Bold"/>
                <a:ea typeface="Raleway Bold"/>
                <a:cs typeface="Raleway Bold"/>
                <a:sym typeface="Raleway Bold"/>
              </a:rPr>
              <a:t>SLEEP</a:t>
            </a:r>
          </a:p>
        </p:txBody>
      </p:sp>
      <p:sp>
        <p:nvSpPr>
          <p:cNvPr id="35" name="TextBox 35"/>
          <p:cNvSpPr txBox="1"/>
          <p:nvPr/>
        </p:nvSpPr>
        <p:spPr>
          <a:xfrm>
            <a:off x="14375461" y="3380083"/>
            <a:ext cx="2713695" cy="565785"/>
          </a:xfrm>
          <a:prstGeom prst="rect">
            <a:avLst/>
          </a:prstGeom>
        </p:spPr>
        <p:txBody>
          <a:bodyPr wrap="square" lIns="0" tIns="0" rIns="0" bIns="0" rtlCol="0" anchor="t">
            <a:spAutoFit/>
          </a:bodyPr>
          <a:lstStyle/>
          <a:p>
            <a:pPr algn="ctr">
              <a:lnSpc>
                <a:spcPts val="4319"/>
              </a:lnSpc>
              <a:spcBef>
                <a:spcPct val="0"/>
              </a:spcBef>
            </a:pPr>
            <a:r>
              <a:rPr lang="en-US" sz="3999" b="1">
                <a:solidFill>
                  <a:srgbClr val="EF509C"/>
                </a:solidFill>
                <a:latin typeface="Raleway Bold"/>
                <a:ea typeface="Raleway Bold"/>
                <a:cs typeface="Raleway Bold"/>
                <a:sym typeface="Raleway Bold"/>
              </a:rPr>
              <a:t>YOURSELF</a:t>
            </a:r>
          </a:p>
        </p:txBody>
      </p:sp>
      <p:sp>
        <p:nvSpPr>
          <p:cNvPr id="36" name="TextBox 36"/>
          <p:cNvSpPr txBox="1"/>
          <p:nvPr/>
        </p:nvSpPr>
        <p:spPr>
          <a:xfrm>
            <a:off x="1399605" y="6935709"/>
            <a:ext cx="1958702" cy="426720"/>
          </a:xfrm>
          <a:prstGeom prst="rect">
            <a:avLst/>
          </a:prstGeom>
        </p:spPr>
        <p:txBody>
          <a:bodyPr wrap="square" lIns="0" tIns="0" rIns="0" bIns="0" rtlCol="0" anchor="t">
            <a:spAutoFit/>
          </a:bodyPr>
          <a:lstStyle/>
          <a:p>
            <a:pPr algn="ctr">
              <a:lnSpc>
                <a:spcPts val="3240"/>
              </a:lnSpc>
              <a:spcBef>
                <a:spcPct val="0"/>
              </a:spcBef>
            </a:pPr>
            <a:r>
              <a:rPr lang="en-US" sz="3000" b="1" dirty="0">
                <a:solidFill>
                  <a:srgbClr val="EF509C"/>
                </a:solidFill>
                <a:latin typeface="Raleway Bold"/>
                <a:ea typeface="Raleway Bold"/>
                <a:cs typeface="Raleway Bold"/>
                <a:sym typeface="Raleway Bold"/>
              </a:rPr>
              <a:t>Slides 6-9</a:t>
            </a:r>
          </a:p>
        </p:txBody>
      </p:sp>
      <p:sp>
        <p:nvSpPr>
          <p:cNvPr id="37" name="TextBox 37"/>
          <p:cNvSpPr txBox="1"/>
          <p:nvPr/>
        </p:nvSpPr>
        <p:spPr>
          <a:xfrm>
            <a:off x="4343400" y="6916104"/>
            <a:ext cx="2448065" cy="426720"/>
          </a:xfrm>
          <a:prstGeom prst="rect">
            <a:avLst/>
          </a:prstGeom>
        </p:spPr>
        <p:txBody>
          <a:bodyPr wrap="square" lIns="0" tIns="0" rIns="0" bIns="0" rtlCol="0" anchor="t">
            <a:spAutoFit/>
          </a:bodyPr>
          <a:lstStyle/>
          <a:p>
            <a:pPr algn="ctr">
              <a:lnSpc>
                <a:spcPts val="3240"/>
              </a:lnSpc>
              <a:spcBef>
                <a:spcPct val="0"/>
              </a:spcBef>
            </a:pPr>
            <a:r>
              <a:rPr lang="en-US" sz="3000" b="1" dirty="0">
                <a:solidFill>
                  <a:srgbClr val="EF509C"/>
                </a:solidFill>
                <a:latin typeface="Raleway Bold"/>
                <a:ea typeface="Raleway Bold"/>
                <a:cs typeface="Raleway Bold"/>
                <a:sym typeface="Raleway Bold"/>
              </a:rPr>
              <a:t>Slides 10-13</a:t>
            </a:r>
          </a:p>
        </p:txBody>
      </p:sp>
      <p:sp>
        <p:nvSpPr>
          <p:cNvPr id="38" name="TextBox 38"/>
          <p:cNvSpPr txBox="1"/>
          <p:nvPr/>
        </p:nvSpPr>
        <p:spPr>
          <a:xfrm>
            <a:off x="7800135" y="6935709"/>
            <a:ext cx="2312261" cy="426720"/>
          </a:xfrm>
          <a:prstGeom prst="rect">
            <a:avLst/>
          </a:prstGeom>
        </p:spPr>
        <p:txBody>
          <a:bodyPr wrap="square" lIns="0" tIns="0" rIns="0" bIns="0" rtlCol="0" anchor="t">
            <a:spAutoFit/>
          </a:bodyPr>
          <a:lstStyle/>
          <a:p>
            <a:pPr algn="ctr">
              <a:lnSpc>
                <a:spcPts val="3240"/>
              </a:lnSpc>
              <a:spcBef>
                <a:spcPct val="0"/>
              </a:spcBef>
            </a:pPr>
            <a:r>
              <a:rPr lang="en-US" sz="3000" b="1" dirty="0">
                <a:solidFill>
                  <a:srgbClr val="EF509C"/>
                </a:solidFill>
                <a:latin typeface="Raleway Bold"/>
                <a:ea typeface="Raleway Bold"/>
                <a:cs typeface="Raleway Bold"/>
                <a:sym typeface="Raleway Bold"/>
              </a:rPr>
              <a:t>Slides 14-17</a:t>
            </a:r>
          </a:p>
        </p:txBody>
      </p:sp>
      <p:sp>
        <p:nvSpPr>
          <p:cNvPr id="39" name="TextBox 39"/>
          <p:cNvSpPr txBox="1"/>
          <p:nvPr/>
        </p:nvSpPr>
        <p:spPr>
          <a:xfrm>
            <a:off x="11121067" y="6935709"/>
            <a:ext cx="2298066" cy="426720"/>
          </a:xfrm>
          <a:prstGeom prst="rect">
            <a:avLst/>
          </a:prstGeom>
        </p:spPr>
        <p:txBody>
          <a:bodyPr wrap="square" lIns="0" tIns="0" rIns="0" bIns="0" rtlCol="0" anchor="t">
            <a:spAutoFit/>
          </a:bodyPr>
          <a:lstStyle/>
          <a:p>
            <a:pPr algn="ctr">
              <a:lnSpc>
                <a:spcPts val="3240"/>
              </a:lnSpc>
              <a:spcBef>
                <a:spcPct val="0"/>
              </a:spcBef>
            </a:pPr>
            <a:r>
              <a:rPr lang="en-US" sz="3000" b="1" dirty="0">
                <a:solidFill>
                  <a:srgbClr val="EF509C"/>
                </a:solidFill>
                <a:latin typeface="Raleway Bold"/>
                <a:ea typeface="Raleway Bold"/>
                <a:cs typeface="Raleway Bold"/>
                <a:sym typeface="Raleway Bold"/>
              </a:rPr>
              <a:t>Slides 18-21</a:t>
            </a:r>
          </a:p>
        </p:txBody>
      </p:sp>
      <p:sp>
        <p:nvSpPr>
          <p:cNvPr id="40" name="TextBox 40"/>
          <p:cNvSpPr txBox="1"/>
          <p:nvPr/>
        </p:nvSpPr>
        <p:spPr>
          <a:xfrm>
            <a:off x="14655890" y="6935709"/>
            <a:ext cx="2220218" cy="426720"/>
          </a:xfrm>
          <a:prstGeom prst="rect">
            <a:avLst/>
          </a:prstGeom>
        </p:spPr>
        <p:txBody>
          <a:bodyPr lIns="0" tIns="0" rIns="0" bIns="0" rtlCol="0" anchor="t">
            <a:spAutoFit/>
          </a:bodyPr>
          <a:lstStyle/>
          <a:p>
            <a:pPr algn="ctr">
              <a:lnSpc>
                <a:spcPts val="3240"/>
              </a:lnSpc>
              <a:spcBef>
                <a:spcPct val="0"/>
              </a:spcBef>
            </a:pPr>
            <a:r>
              <a:rPr lang="en-US" sz="3000" b="1">
                <a:solidFill>
                  <a:srgbClr val="EF509C"/>
                </a:solidFill>
                <a:latin typeface="Raleway Bold"/>
                <a:ea typeface="Raleway Bold"/>
                <a:cs typeface="Raleway Bold"/>
                <a:sym typeface="Raleway Bold"/>
              </a:rPr>
              <a:t>Slides 22-25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BONDING </a:t>
              </a:r>
            </a:p>
          </p:txBody>
        </p:sp>
      </p:grpSp>
      <p:sp>
        <p:nvSpPr>
          <p:cNvPr id="5" name="Freeform 5"/>
          <p:cNvSpPr/>
          <p:nvPr/>
        </p:nvSpPr>
        <p:spPr>
          <a:xfrm rot="-10800000">
            <a:off x="11097351" y="5448300"/>
            <a:ext cx="7391120" cy="4934852"/>
          </a:xfrm>
          <a:custGeom>
            <a:avLst/>
            <a:gdLst/>
            <a:ahLst/>
            <a:cxnLst/>
            <a:rect l="l" t="t" r="r" b="b"/>
            <a:pathLst>
              <a:path w="7391120" h="4934852">
                <a:moveTo>
                  <a:pt x="0" y="0"/>
                </a:moveTo>
                <a:lnTo>
                  <a:pt x="7391120" y="0"/>
                </a:lnTo>
                <a:lnTo>
                  <a:pt x="7391120" y="4934852"/>
                </a:lnTo>
                <a:lnTo>
                  <a:pt x="0" y="4934852"/>
                </a:lnTo>
                <a:lnTo>
                  <a:pt x="0" y="0"/>
                </a:lnTo>
                <a:close/>
              </a:path>
            </a:pathLst>
          </a:custGeom>
          <a:blipFill>
            <a:blip r:embed="rId3">
              <a:extLst>
                <a:ext uri="{96DAC541-7B7A-43D3-8B79-37D633B846F1}">
                  <asvg:svgBlip xmlns:asvg="http://schemas.microsoft.com/office/drawing/2016/SVG/main" r:embed="rId4"/>
                </a:ext>
              </a:extLst>
            </a:blip>
            <a:stretch>
              <a:fillRect l="-30084" t="-94832"/>
            </a:stretch>
          </a:blipFill>
        </p:spPr>
        <p:txBody>
          <a:bodyPr/>
          <a:lstStyle/>
          <a:p>
            <a:endParaRPr lang="en-GB"/>
          </a:p>
        </p:txBody>
      </p:sp>
      <p:grpSp>
        <p:nvGrpSpPr>
          <p:cNvPr id="6" name="Group 6"/>
          <p:cNvGrpSpPr/>
          <p:nvPr/>
        </p:nvGrpSpPr>
        <p:grpSpPr>
          <a:xfrm>
            <a:off x="14277851" y="6367302"/>
            <a:ext cx="808331" cy="821550"/>
            <a:chOff x="0" y="0"/>
            <a:chExt cx="1077775" cy="1095400"/>
          </a:xfrm>
        </p:grpSpPr>
        <p:sp>
          <p:nvSpPr>
            <p:cNvPr id="7" name="Freeform 7"/>
            <p:cNvSpPr/>
            <p:nvPr/>
          </p:nvSpPr>
          <p:spPr>
            <a:xfrm>
              <a:off x="42728" y="38100"/>
              <a:ext cx="999972" cy="1021461"/>
            </a:xfrm>
            <a:custGeom>
              <a:avLst/>
              <a:gdLst/>
              <a:ahLst/>
              <a:cxnLst/>
              <a:rect l="l" t="t" r="r" b="b"/>
              <a:pathLst>
                <a:path w="999972" h="1021461">
                  <a:moveTo>
                    <a:pt x="0" y="510794"/>
                  </a:moveTo>
                  <a:cubicBezTo>
                    <a:pt x="0" y="228600"/>
                    <a:pt x="223893" y="0"/>
                    <a:pt x="500057" y="0"/>
                  </a:cubicBezTo>
                  <a:cubicBezTo>
                    <a:pt x="776221" y="0"/>
                    <a:pt x="999972" y="228600"/>
                    <a:pt x="999972" y="510794"/>
                  </a:cubicBezTo>
                  <a:cubicBezTo>
                    <a:pt x="999972" y="792988"/>
                    <a:pt x="776221" y="1021461"/>
                    <a:pt x="500057" y="1021461"/>
                  </a:cubicBezTo>
                  <a:cubicBezTo>
                    <a:pt x="223893" y="1021461"/>
                    <a:pt x="0" y="792861"/>
                    <a:pt x="0" y="510794"/>
                  </a:cubicBezTo>
                  <a:close/>
                </a:path>
              </a:pathLst>
            </a:custGeom>
            <a:solidFill>
              <a:srgbClr val="FAD430"/>
            </a:solidFill>
          </p:spPr>
          <p:txBody>
            <a:bodyPr/>
            <a:lstStyle/>
            <a:p>
              <a:endParaRPr lang="en-GB"/>
            </a:p>
          </p:txBody>
        </p:sp>
        <p:sp>
          <p:nvSpPr>
            <p:cNvPr id="8" name="Freeform 8"/>
            <p:cNvSpPr/>
            <p:nvPr/>
          </p:nvSpPr>
          <p:spPr>
            <a:xfrm>
              <a:off x="0" y="0"/>
              <a:ext cx="1084599" cy="1097788"/>
            </a:xfrm>
            <a:custGeom>
              <a:avLst/>
              <a:gdLst/>
              <a:ahLst/>
              <a:cxnLst/>
              <a:rect l="l" t="t" r="r" b="b"/>
              <a:pathLst>
                <a:path w="1084599" h="1097788">
                  <a:moveTo>
                    <a:pt x="0" y="548894"/>
                  </a:moveTo>
                  <a:cubicBezTo>
                    <a:pt x="0" y="250698"/>
                    <a:pt x="237709" y="0"/>
                    <a:pt x="542785" y="0"/>
                  </a:cubicBezTo>
                  <a:lnTo>
                    <a:pt x="542785" y="38100"/>
                  </a:lnTo>
                  <a:lnTo>
                    <a:pt x="542785" y="0"/>
                  </a:lnTo>
                  <a:cubicBezTo>
                    <a:pt x="847719" y="0"/>
                    <a:pt x="1084599" y="250698"/>
                    <a:pt x="1084599" y="548894"/>
                  </a:cubicBezTo>
                  <a:lnTo>
                    <a:pt x="1042700" y="548894"/>
                  </a:lnTo>
                  <a:lnTo>
                    <a:pt x="1084599" y="548894"/>
                  </a:lnTo>
                  <a:cubicBezTo>
                    <a:pt x="1084599" y="846963"/>
                    <a:pt x="847719" y="1097788"/>
                    <a:pt x="542643" y="1097788"/>
                  </a:cubicBezTo>
                  <a:lnTo>
                    <a:pt x="542643" y="1059688"/>
                  </a:lnTo>
                  <a:lnTo>
                    <a:pt x="542643" y="1097788"/>
                  </a:lnTo>
                  <a:cubicBezTo>
                    <a:pt x="237709" y="1097661"/>
                    <a:pt x="0" y="846963"/>
                    <a:pt x="0" y="548894"/>
                  </a:cubicBezTo>
                  <a:lnTo>
                    <a:pt x="42728" y="548894"/>
                  </a:lnTo>
                  <a:lnTo>
                    <a:pt x="85456" y="548894"/>
                  </a:lnTo>
                  <a:lnTo>
                    <a:pt x="42728" y="548894"/>
                  </a:lnTo>
                  <a:lnTo>
                    <a:pt x="0" y="548894"/>
                  </a:lnTo>
                  <a:moveTo>
                    <a:pt x="85456" y="548894"/>
                  </a:moveTo>
                  <a:cubicBezTo>
                    <a:pt x="85456" y="569976"/>
                    <a:pt x="66370" y="586994"/>
                    <a:pt x="42728" y="586994"/>
                  </a:cubicBezTo>
                  <a:cubicBezTo>
                    <a:pt x="19085" y="586994"/>
                    <a:pt x="0" y="569976"/>
                    <a:pt x="0" y="548894"/>
                  </a:cubicBezTo>
                  <a:cubicBezTo>
                    <a:pt x="0" y="527812"/>
                    <a:pt x="19085" y="510794"/>
                    <a:pt x="42728" y="510794"/>
                  </a:cubicBezTo>
                  <a:cubicBezTo>
                    <a:pt x="66370" y="510794"/>
                    <a:pt x="85456" y="527812"/>
                    <a:pt x="85456" y="548894"/>
                  </a:cubicBezTo>
                  <a:cubicBezTo>
                    <a:pt x="85456" y="814832"/>
                    <a:pt x="295391" y="1021461"/>
                    <a:pt x="542785" y="1021461"/>
                  </a:cubicBezTo>
                  <a:cubicBezTo>
                    <a:pt x="790179" y="1021461"/>
                    <a:pt x="999972" y="814832"/>
                    <a:pt x="999972" y="548894"/>
                  </a:cubicBezTo>
                  <a:cubicBezTo>
                    <a:pt x="999972" y="282956"/>
                    <a:pt x="790037" y="76200"/>
                    <a:pt x="542785" y="76200"/>
                  </a:cubicBezTo>
                  <a:lnTo>
                    <a:pt x="542785" y="38100"/>
                  </a:lnTo>
                  <a:lnTo>
                    <a:pt x="542785" y="76200"/>
                  </a:lnTo>
                  <a:cubicBezTo>
                    <a:pt x="295391" y="76200"/>
                    <a:pt x="85456" y="282829"/>
                    <a:pt x="85456" y="548894"/>
                  </a:cubicBezTo>
                  <a:close/>
                </a:path>
              </a:pathLst>
            </a:custGeom>
            <a:solidFill>
              <a:srgbClr val="00B0F0"/>
            </a:solidFill>
          </p:spPr>
          <p:txBody>
            <a:bodyPr/>
            <a:lstStyle/>
            <a:p>
              <a:endParaRPr lang="en-GB"/>
            </a:p>
          </p:txBody>
        </p:sp>
      </p:grpSp>
      <p:grpSp>
        <p:nvGrpSpPr>
          <p:cNvPr id="9" name="Group 9"/>
          <p:cNvGrpSpPr/>
          <p:nvPr/>
        </p:nvGrpSpPr>
        <p:grpSpPr>
          <a:xfrm>
            <a:off x="12821490" y="9708336"/>
            <a:ext cx="458874" cy="489448"/>
            <a:chOff x="0" y="0"/>
            <a:chExt cx="611832" cy="652598"/>
          </a:xfrm>
        </p:grpSpPr>
        <p:sp>
          <p:nvSpPr>
            <p:cNvPr id="10" name="Freeform 10"/>
            <p:cNvSpPr/>
            <p:nvPr/>
          </p:nvSpPr>
          <p:spPr>
            <a:xfrm>
              <a:off x="19050" y="19050"/>
              <a:ext cx="577215" cy="615569"/>
            </a:xfrm>
            <a:custGeom>
              <a:avLst/>
              <a:gdLst/>
              <a:ahLst/>
              <a:cxnLst/>
              <a:rect l="l" t="t" r="r" b="b"/>
              <a:pathLst>
                <a:path w="577215" h="615569">
                  <a:moveTo>
                    <a:pt x="0" y="307848"/>
                  </a:moveTo>
                  <a:cubicBezTo>
                    <a:pt x="0" y="137795"/>
                    <a:pt x="129159" y="0"/>
                    <a:pt x="288544" y="0"/>
                  </a:cubicBezTo>
                  <a:cubicBezTo>
                    <a:pt x="447929" y="0"/>
                    <a:pt x="577215" y="137795"/>
                    <a:pt x="577215" y="307848"/>
                  </a:cubicBezTo>
                  <a:cubicBezTo>
                    <a:pt x="577215" y="477901"/>
                    <a:pt x="447929" y="615569"/>
                    <a:pt x="288544" y="615569"/>
                  </a:cubicBezTo>
                  <a:cubicBezTo>
                    <a:pt x="129159" y="615569"/>
                    <a:pt x="0" y="477774"/>
                    <a:pt x="0" y="307848"/>
                  </a:cubicBezTo>
                  <a:close/>
                </a:path>
              </a:pathLst>
            </a:custGeom>
            <a:solidFill>
              <a:srgbClr val="FAD430"/>
            </a:solidFill>
          </p:spPr>
          <p:txBody>
            <a:bodyPr/>
            <a:lstStyle/>
            <a:p>
              <a:endParaRPr lang="en-GB"/>
            </a:p>
          </p:txBody>
        </p:sp>
        <p:sp>
          <p:nvSpPr>
            <p:cNvPr id="11" name="Freeform 11"/>
            <p:cNvSpPr/>
            <p:nvPr/>
          </p:nvSpPr>
          <p:spPr>
            <a:xfrm>
              <a:off x="0" y="0"/>
              <a:ext cx="615315" cy="653796"/>
            </a:xfrm>
            <a:custGeom>
              <a:avLst/>
              <a:gdLst/>
              <a:ahLst/>
              <a:cxnLst/>
              <a:rect l="l" t="t" r="r" b="b"/>
              <a:pathLst>
                <a:path w="615315" h="653796">
                  <a:moveTo>
                    <a:pt x="0" y="326898"/>
                  </a:moveTo>
                  <a:cubicBezTo>
                    <a:pt x="0" y="147574"/>
                    <a:pt x="136652" y="0"/>
                    <a:pt x="307594" y="0"/>
                  </a:cubicBezTo>
                  <a:lnTo>
                    <a:pt x="307594" y="19050"/>
                  </a:lnTo>
                  <a:lnTo>
                    <a:pt x="307594" y="0"/>
                  </a:lnTo>
                  <a:cubicBezTo>
                    <a:pt x="478663" y="0"/>
                    <a:pt x="615315" y="147574"/>
                    <a:pt x="615315" y="326898"/>
                  </a:cubicBezTo>
                  <a:lnTo>
                    <a:pt x="596265" y="326898"/>
                  </a:lnTo>
                  <a:lnTo>
                    <a:pt x="615315" y="326898"/>
                  </a:lnTo>
                  <a:cubicBezTo>
                    <a:pt x="615315" y="506222"/>
                    <a:pt x="478663" y="653796"/>
                    <a:pt x="307721" y="653796"/>
                  </a:cubicBezTo>
                  <a:lnTo>
                    <a:pt x="307721" y="634746"/>
                  </a:lnTo>
                  <a:lnTo>
                    <a:pt x="307721" y="653796"/>
                  </a:lnTo>
                  <a:cubicBezTo>
                    <a:pt x="136652" y="653669"/>
                    <a:pt x="0" y="506222"/>
                    <a:pt x="0" y="326898"/>
                  </a:cubicBezTo>
                  <a:lnTo>
                    <a:pt x="19050" y="326898"/>
                  </a:lnTo>
                  <a:lnTo>
                    <a:pt x="38100" y="326898"/>
                  </a:lnTo>
                  <a:lnTo>
                    <a:pt x="19050" y="326898"/>
                  </a:lnTo>
                  <a:lnTo>
                    <a:pt x="0" y="326898"/>
                  </a:lnTo>
                  <a:moveTo>
                    <a:pt x="38100" y="326898"/>
                  </a:moveTo>
                  <a:cubicBezTo>
                    <a:pt x="38100" y="337439"/>
                    <a:pt x="29591" y="345948"/>
                    <a:pt x="19050" y="345948"/>
                  </a:cubicBezTo>
                  <a:cubicBezTo>
                    <a:pt x="8509" y="345948"/>
                    <a:pt x="0" y="337439"/>
                    <a:pt x="0" y="326898"/>
                  </a:cubicBezTo>
                  <a:cubicBezTo>
                    <a:pt x="0" y="316357"/>
                    <a:pt x="8509" y="307848"/>
                    <a:pt x="19050" y="307848"/>
                  </a:cubicBezTo>
                  <a:cubicBezTo>
                    <a:pt x="29591" y="307848"/>
                    <a:pt x="38100" y="316357"/>
                    <a:pt x="38100" y="326898"/>
                  </a:cubicBezTo>
                  <a:cubicBezTo>
                    <a:pt x="38100" y="487553"/>
                    <a:pt x="159893" y="615696"/>
                    <a:pt x="307594" y="615696"/>
                  </a:cubicBezTo>
                  <a:cubicBezTo>
                    <a:pt x="455295" y="615696"/>
                    <a:pt x="577215" y="487553"/>
                    <a:pt x="577215" y="326898"/>
                  </a:cubicBezTo>
                  <a:cubicBezTo>
                    <a:pt x="577215" y="166243"/>
                    <a:pt x="455295" y="38100"/>
                    <a:pt x="307594" y="38100"/>
                  </a:cubicBezTo>
                  <a:lnTo>
                    <a:pt x="307594" y="19050"/>
                  </a:lnTo>
                  <a:lnTo>
                    <a:pt x="307594" y="38100"/>
                  </a:lnTo>
                  <a:cubicBezTo>
                    <a:pt x="159893" y="38100"/>
                    <a:pt x="38100" y="166243"/>
                    <a:pt x="38100" y="326898"/>
                  </a:cubicBezTo>
                  <a:close/>
                </a:path>
              </a:pathLst>
            </a:custGeom>
            <a:solidFill>
              <a:srgbClr val="00B0F0"/>
            </a:solidFill>
          </p:spPr>
          <p:txBody>
            <a:bodyPr/>
            <a:lstStyle/>
            <a:p>
              <a:endParaRPr lang="en-GB"/>
            </a:p>
          </p:txBody>
        </p:sp>
      </p:grpSp>
      <p:grpSp>
        <p:nvGrpSpPr>
          <p:cNvPr id="12" name="Group 12"/>
          <p:cNvGrpSpPr/>
          <p:nvPr/>
        </p:nvGrpSpPr>
        <p:grpSpPr>
          <a:xfrm>
            <a:off x="16226112" y="6778925"/>
            <a:ext cx="375849" cy="415793"/>
            <a:chOff x="0" y="0"/>
            <a:chExt cx="501132" cy="554390"/>
          </a:xfrm>
        </p:grpSpPr>
        <p:sp>
          <p:nvSpPr>
            <p:cNvPr id="13" name="Freeform 13"/>
            <p:cNvSpPr/>
            <p:nvPr/>
          </p:nvSpPr>
          <p:spPr>
            <a:xfrm>
              <a:off x="19050" y="19050"/>
              <a:ext cx="466344" cy="517398"/>
            </a:xfrm>
            <a:custGeom>
              <a:avLst/>
              <a:gdLst/>
              <a:ahLst/>
              <a:cxnLst/>
              <a:rect l="l" t="t" r="r" b="b"/>
              <a:pathLst>
                <a:path w="466344" h="517398">
                  <a:moveTo>
                    <a:pt x="0" y="258699"/>
                  </a:moveTo>
                  <a:cubicBezTo>
                    <a:pt x="0" y="115824"/>
                    <a:pt x="104394" y="0"/>
                    <a:pt x="233172" y="0"/>
                  </a:cubicBezTo>
                  <a:cubicBezTo>
                    <a:pt x="361950" y="0"/>
                    <a:pt x="466344" y="115824"/>
                    <a:pt x="466344" y="258699"/>
                  </a:cubicBezTo>
                  <a:cubicBezTo>
                    <a:pt x="466344" y="401574"/>
                    <a:pt x="361950" y="517398"/>
                    <a:pt x="233172" y="517398"/>
                  </a:cubicBezTo>
                  <a:cubicBezTo>
                    <a:pt x="104394" y="517398"/>
                    <a:pt x="0" y="401574"/>
                    <a:pt x="0" y="258699"/>
                  </a:cubicBezTo>
                  <a:close/>
                </a:path>
              </a:pathLst>
            </a:custGeom>
            <a:solidFill>
              <a:srgbClr val="FAD430"/>
            </a:solidFill>
          </p:spPr>
          <p:txBody>
            <a:bodyPr/>
            <a:lstStyle/>
            <a:p>
              <a:endParaRPr lang="en-GB"/>
            </a:p>
          </p:txBody>
        </p:sp>
        <p:sp>
          <p:nvSpPr>
            <p:cNvPr id="14" name="Freeform 14"/>
            <p:cNvSpPr/>
            <p:nvPr/>
          </p:nvSpPr>
          <p:spPr>
            <a:xfrm>
              <a:off x="0" y="0"/>
              <a:ext cx="504571" cy="555498"/>
            </a:xfrm>
            <a:custGeom>
              <a:avLst/>
              <a:gdLst/>
              <a:ahLst/>
              <a:cxnLst/>
              <a:rect l="l" t="t" r="r" b="b"/>
              <a:pathLst>
                <a:path w="504571" h="555498">
                  <a:moveTo>
                    <a:pt x="0" y="277749"/>
                  </a:moveTo>
                  <a:cubicBezTo>
                    <a:pt x="0" y="126238"/>
                    <a:pt x="111125" y="0"/>
                    <a:pt x="252222" y="0"/>
                  </a:cubicBezTo>
                  <a:lnTo>
                    <a:pt x="252222" y="19050"/>
                  </a:lnTo>
                  <a:lnTo>
                    <a:pt x="252222" y="0"/>
                  </a:lnTo>
                  <a:cubicBezTo>
                    <a:pt x="393446" y="0"/>
                    <a:pt x="504571" y="126238"/>
                    <a:pt x="504571" y="277749"/>
                  </a:cubicBezTo>
                  <a:lnTo>
                    <a:pt x="485521" y="277749"/>
                  </a:lnTo>
                  <a:lnTo>
                    <a:pt x="504571" y="277749"/>
                  </a:lnTo>
                  <a:cubicBezTo>
                    <a:pt x="504571" y="429260"/>
                    <a:pt x="393446" y="555498"/>
                    <a:pt x="252349" y="555498"/>
                  </a:cubicBezTo>
                  <a:lnTo>
                    <a:pt x="252349" y="536448"/>
                  </a:lnTo>
                  <a:lnTo>
                    <a:pt x="252349" y="555498"/>
                  </a:lnTo>
                  <a:cubicBezTo>
                    <a:pt x="111125" y="555498"/>
                    <a:pt x="0" y="429260"/>
                    <a:pt x="0" y="277749"/>
                  </a:cubicBezTo>
                  <a:lnTo>
                    <a:pt x="19050" y="277749"/>
                  </a:lnTo>
                  <a:lnTo>
                    <a:pt x="38100" y="277749"/>
                  </a:lnTo>
                  <a:lnTo>
                    <a:pt x="19050" y="277749"/>
                  </a:lnTo>
                  <a:lnTo>
                    <a:pt x="0" y="277749"/>
                  </a:lnTo>
                  <a:moveTo>
                    <a:pt x="38100" y="277749"/>
                  </a:moveTo>
                  <a:cubicBezTo>
                    <a:pt x="38100" y="288290"/>
                    <a:pt x="29591" y="296799"/>
                    <a:pt x="19050" y="296799"/>
                  </a:cubicBezTo>
                  <a:cubicBezTo>
                    <a:pt x="8509" y="296799"/>
                    <a:pt x="0" y="288290"/>
                    <a:pt x="0" y="277749"/>
                  </a:cubicBezTo>
                  <a:cubicBezTo>
                    <a:pt x="0" y="267208"/>
                    <a:pt x="8509" y="258699"/>
                    <a:pt x="19050" y="258699"/>
                  </a:cubicBezTo>
                  <a:cubicBezTo>
                    <a:pt x="29591" y="258699"/>
                    <a:pt x="38100" y="267208"/>
                    <a:pt x="38100" y="277749"/>
                  </a:cubicBezTo>
                  <a:cubicBezTo>
                    <a:pt x="38100" y="411988"/>
                    <a:pt x="135763" y="517398"/>
                    <a:pt x="252222" y="517398"/>
                  </a:cubicBezTo>
                  <a:cubicBezTo>
                    <a:pt x="368681" y="517398"/>
                    <a:pt x="466344" y="411988"/>
                    <a:pt x="466344" y="277749"/>
                  </a:cubicBezTo>
                  <a:cubicBezTo>
                    <a:pt x="466344" y="143510"/>
                    <a:pt x="368808" y="38100"/>
                    <a:pt x="252222" y="38100"/>
                  </a:cubicBezTo>
                  <a:lnTo>
                    <a:pt x="252222" y="19050"/>
                  </a:lnTo>
                  <a:lnTo>
                    <a:pt x="252222" y="38100"/>
                  </a:lnTo>
                  <a:cubicBezTo>
                    <a:pt x="135763" y="38100"/>
                    <a:pt x="38100" y="143510"/>
                    <a:pt x="38100" y="277749"/>
                  </a:cubicBezTo>
                  <a:close/>
                </a:path>
              </a:pathLst>
            </a:custGeom>
            <a:solidFill>
              <a:srgbClr val="00B0F0"/>
            </a:solidFill>
          </p:spPr>
          <p:txBody>
            <a:bodyPr/>
            <a:lstStyle/>
            <a:p>
              <a:endParaRPr lang="en-GB"/>
            </a:p>
          </p:txBody>
        </p:sp>
      </p:grpSp>
      <p:sp>
        <p:nvSpPr>
          <p:cNvPr id="15" name="Freeform 15"/>
          <p:cNvSpPr/>
          <p:nvPr/>
        </p:nvSpPr>
        <p:spPr>
          <a:xfrm>
            <a:off x="15463377" y="8743515"/>
            <a:ext cx="2597557" cy="1543485"/>
          </a:xfrm>
          <a:custGeom>
            <a:avLst/>
            <a:gdLst/>
            <a:ahLst/>
            <a:cxnLst/>
            <a:rect l="l" t="t" r="r" b="b"/>
            <a:pathLst>
              <a:path w="2597557" h="1543485">
                <a:moveTo>
                  <a:pt x="0" y="0"/>
                </a:moveTo>
                <a:lnTo>
                  <a:pt x="2597557" y="0"/>
                </a:lnTo>
                <a:lnTo>
                  <a:pt x="2597557" y="1543485"/>
                </a:lnTo>
                <a:lnTo>
                  <a:pt x="0" y="1543485"/>
                </a:lnTo>
                <a:lnTo>
                  <a:pt x="0" y="0"/>
                </a:lnTo>
                <a:close/>
              </a:path>
            </a:pathLst>
          </a:custGeom>
          <a:blipFill>
            <a:blip r:embed="rId5">
              <a:extLst>
                <a:ext uri="{96DAC541-7B7A-43D3-8B79-37D633B846F1}">
                  <asvg:svgBlip xmlns:asvg="http://schemas.microsoft.com/office/drawing/2016/SVG/main" r:embed="rId6"/>
                </a:ext>
              </a:extLst>
            </a:blip>
            <a:stretch>
              <a:fillRect b="-68291"/>
            </a:stretch>
          </a:blipFill>
        </p:spPr>
        <p:txBody>
          <a:bodyPr/>
          <a:lstStyle/>
          <a:p>
            <a:endParaRPr lang="en-GB"/>
          </a:p>
        </p:txBody>
      </p:sp>
      <p:grpSp>
        <p:nvGrpSpPr>
          <p:cNvPr id="16" name="Group 16"/>
          <p:cNvGrpSpPr>
            <a:grpSpLocks noChangeAspect="1"/>
          </p:cNvGrpSpPr>
          <p:nvPr/>
        </p:nvGrpSpPr>
        <p:grpSpPr>
          <a:xfrm>
            <a:off x="15881033" y="71956"/>
            <a:ext cx="2299333" cy="1913488"/>
            <a:chOff x="0" y="0"/>
            <a:chExt cx="4440918" cy="3695700"/>
          </a:xfrm>
        </p:grpSpPr>
        <p:sp>
          <p:nvSpPr>
            <p:cNvPr id="17" name="Freeform 17"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7"/>
              <a:stretch>
                <a:fillRect r="-11102"/>
              </a:stretch>
            </a:blipFill>
          </p:spPr>
          <p:txBody>
            <a:bodyPr/>
            <a:lstStyle/>
            <a:p>
              <a:endParaRPr lang="en-GB"/>
            </a:p>
          </p:txBody>
        </p:sp>
      </p:grpSp>
      <p:grpSp>
        <p:nvGrpSpPr>
          <p:cNvPr id="18" name="Group 18"/>
          <p:cNvGrpSpPr>
            <a:grpSpLocks noChangeAspect="1"/>
          </p:cNvGrpSpPr>
          <p:nvPr/>
        </p:nvGrpSpPr>
        <p:grpSpPr>
          <a:xfrm>
            <a:off x="192947" y="8559010"/>
            <a:ext cx="1607067" cy="1607067"/>
            <a:chOff x="0" y="0"/>
            <a:chExt cx="2551318" cy="2551318"/>
          </a:xfrm>
        </p:grpSpPr>
        <p:sp>
          <p:nvSpPr>
            <p:cNvPr id="19" name="Freeform 19"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8"/>
              <a:stretch>
                <a:fillRect/>
              </a:stretch>
            </a:blipFill>
          </p:spPr>
          <p:txBody>
            <a:bodyPr/>
            <a:lstStyle/>
            <a:p>
              <a:endParaRPr lang="en-GB"/>
            </a:p>
          </p:txBody>
        </p:sp>
      </p:grpSp>
      <p:sp>
        <p:nvSpPr>
          <p:cNvPr id="20" name="TextBox 20"/>
          <p:cNvSpPr txBox="1"/>
          <p:nvPr/>
        </p:nvSpPr>
        <p:spPr>
          <a:xfrm>
            <a:off x="1257300" y="4230844"/>
            <a:ext cx="16002000" cy="2655570"/>
          </a:xfrm>
          <a:prstGeom prst="rect">
            <a:avLst/>
          </a:prstGeom>
        </p:spPr>
        <p:txBody>
          <a:bodyPr lIns="0" tIns="0" rIns="0" bIns="0" rtlCol="0" anchor="t">
            <a:spAutoFit/>
          </a:bodyPr>
          <a:lstStyle/>
          <a:p>
            <a:pPr algn="l">
              <a:lnSpc>
                <a:spcPts val="4200"/>
              </a:lnSpc>
            </a:pPr>
            <a:r>
              <a:rPr lang="en-US" sz="2800" dirty="0">
                <a:solidFill>
                  <a:srgbClr val="000000"/>
                </a:solidFill>
                <a:latin typeface="Raleway"/>
                <a:ea typeface="Raleway"/>
                <a:cs typeface="Raleway"/>
                <a:sym typeface="Raleway"/>
              </a:rPr>
              <a:t>Children’s brains are a lot like ropes; they are made of many different strands. Three of these strands are how they</a:t>
            </a:r>
            <a:r>
              <a:rPr lang="en-US" sz="2800" b="1" dirty="0">
                <a:solidFill>
                  <a:srgbClr val="00B0F0"/>
                </a:solidFill>
                <a:latin typeface="Raleway Bold"/>
                <a:ea typeface="Raleway Bold"/>
                <a:cs typeface="Raleway Bold"/>
                <a:sym typeface="Raleway Bold"/>
              </a:rPr>
              <a:t> learn to talk, how they express their feelings, and how they form friendships</a:t>
            </a:r>
            <a:r>
              <a:rPr lang="en-US" sz="2800" dirty="0">
                <a:solidFill>
                  <a:srgbClr val="000000"/>
                </a:solidFill>
                <a:latin typeface="Raleway"/>
                <a:ea typeface="Raleway"/>
                <a:cs typeface="Raleway"/>
                <a:sym typeface="Raleway"/>
              </a:rPr>
              <a:t>. </a:t>
            </a:r>
          </a:p>
          <a:p>
            <a:pPr algn="l">
              <a:lnSpc>
                <a:spcPts val="4200"/>
              </a:lnSpc>
            </a:pPr>
            <a:r>
              <a:rPr lang="en-US" sz="2800" dirty="0">
                <a:solidFill>
                  <a:srgbClr val="000000"/>
                </a:solidFill>
                <a:latin typeface="Raleway"/>
                <a:ea typeface="Raleway"/>
                <a:cs typeface="Raleway"/>
                <a:sym typeface="Raleway"/>
              </a:rPr>
              <a:t>Every time someone talks to a child or responds to them, they are </a:t>
            </a:r>
            <a:r>
              <a:rPr lang="en-US" sz="2800" b="1" dirty="0">
                <a:solidFill>
                  <a:srgbClr val="EF509C"/>
                </a:solidFill>
                <a:latin typeface="Raleway Bold"/>
                <a:ea typeface="Raleway Bold"/>
                <a:cs typeface="Raleway Bold"/>
                <a:sym typeface="Raleway Bold"/>
              </a:rPr>
              <a:t>helping these strands grow strong</a:t>
            </a:r>
            <a:r>
              <a:rPr lang="en-US" sz="2800" dirty="0">
                <a:solidFill>
                  <a:srgbClr val="000000"/>
                </a:solidFill>
                <a:latin typeface="Raleway"/>
                <a:ea typeface="Raleway"/>
                <a:cs typeface="Raleway"/>
                <a:sym typeface="Raleway"/>
              </a:rPr>
              <a:t>. And the stronger each strand is, the stronger their brain will be overall.</a:t>
            </a:r>
          </a:p>
        </p:txBody>
      </p:sp>
      <p:sp>
        <p:nvSpPr>
          <p:cNvPr id="21" name="TextBox 21"/>
          <p:cNvSpPr txBox="1"/>
          <p:nvPr/>
        </p:nvSpPr>
        <p:spPr>
          <a:xfrm>
            <a:off x="1257300" y="7020579"/>
            <a:ext cx="10426594" cy="1588770"/>
          </a:xfrm>
          <a:prstGeom prst="rect">
            <a:avLst/>
          </a:prstGeom>
        </p:spPr>
        <p:txBody>
          <a:bodyPr lIns="0" tIns="0" rIns="0" bIns="0" rtlCol="0" anchor="t">
            <a:spAutoFit/>
          </a:bodyPr>
          <a:lstStyle/>
          <a:p>
            <a:pPr algn="l">
              <a:lnSpc>
                <a:spcPts val="4200"/>
              </a:lnSpc>
            </a:pPr>
            <a:r>
              <a:rPr lang="en-US" sz="2800" dirty="0">
                <a:solidFill>
                  <a:srgbClr val="000000"/>
                </a:solidFill>
                <a:latin typeface="Raleway"/>
                <a:ea typeface="Raleway"/>
                <a:cs typeface="Raleway"/>
                <a:sym typeface="Raleway"/>
              </a:rPr>
              <a:t>All these</a:t>
            </a:r>
            <a:r>
              <a:rPr lang="en-US" sz="2800" dirty="0">
                <a:solidFill>
                  <a:srgbClr val="00B0F0"/>
                </a:solidFill>
                <a:latin typeface="Raleway"/>
                <a:ea typeface="Raleway"/>
                <a:cs typeface="Raleway"/>
                <a:sym typeface="Raleway"/>
              </a:rPr>
              <a:t> </a:t>
            </a:r>
            <a:r>
              <a:rPr lang="en-US" sz="2800" b="1" dirty="0">
                <a:solidFill>
                  <a:srgbClr val="00B0F0"/>
                </a:solidFill>
                <a:latin typeface="Raleway Bold"/>
                <a:ea typeface="Raleway Bold"/>
                <a:cs typeface="Raleway Bold"/>
                <a:sym typeface="Raleway Bold"/>
              </a:rPr>
              <a:t>little moments</a:t>
            </a:r>
            <a:r>
              <a:rPr lang="en-US" sz="2800" dirty="0">
                <a:solidFill>
                  <a:srgbClr val="000000"/>
                </a:solidFill>
                <a:latin typeface="Raleway"/>
                <a:ea typeface="Raleway"/>
                <a:cs typeface="Raleway"/>
                <a:sym typeface="Raleway"/>
              </a:rPr>
              <a:t> </a:t>
            </a:r>
            <a:r>
              <a:rPr lang="en-US" sz="2800" b="1" dirty="0">
                <a:solidFill>
                  <a:srgbClr val="00B0F0"/>
                </a:solidFill>
                <a:latin typeface="Raleway Bold"/>
                <a:ea typeface="Raleway Bold"/>
                <a:cs typeface="Raleway Bold"/>
                <a:sym typeface="Raleway Bold"/>
              </a:rPr>
              <a:t>add up</a:t>
            </a:r>
            <a:r>
              <a:rPr lang="en-US" sz="2800" dirty="0">
                <a:solidFill>
                  <a:srgbClr val="000000"/>
                </a:solidFill>
                <a:latin typeface="Raleway"/>
                <a:ea typeface="Raleway"/>
                <a:cs typeface="Raleway"/>
                <a:sym typeface="Raleway"/>
              </a:rPr>
              <a:t> to something much bigger, giving children the skills they need to develop into</a:t>
            </a:r>
            <a:r>
              <a:rPr lang="en-US" sz="2800" dirty="0">
                <a:solidFill>
                  <a:srgbClr val="00B0F0"/>
                </a:solidFill>
                <a:latin typeface="Raleway"/>
                <a:ea typeface="Raleway"/>
                <a:cs typeface="Raleway"/>
                <a:sym typeface="Raleway"/>
              </a:rPr>
              <a:t> </a:t>
            </a:r>
            <a:r>
              <a:rPr lang="en-US" sz="2800" b="1" dirty="0">
                <a:solidFill>
                  <a:srgbClr val="00B0F0"/>
                </a:solidFill>
                <a:latin typeface="Raleway Bold"/>
                <a:ea typeface="Raleway Bold"/>
                <a:cs typeface="Raleway Bold"/>
                <a:sym typeface="Raleway Bold"/>
              </a:rPr>
              <a:t>healthy, bright adults</a:t>
            </a:r>
            <a:r>
              <a:rPr lang="en-US" sz="2800" dirty="0">
                <a:solidFill>
                  <a:srgbClr val="000000"/>
                </a:solidFill>
                <a:latin typeface="Raleway"/>
                <a:ea typeface="Raleway"/>
                <a:cs typeface="Raleway"/>
                <a:sym typeface="Raleway"/>
              </a:rPr>
              <a:t>.</a:t>
            </a:r>
          </a:p>
        </p:txBody>
      </p:sp>
      <p:sp>
        <p:nvSpPr>
          <p:cNvPr id="22" name="TextBox 22"/>
          <p:cNvSpPr txBox="1"/>
          <p:nvPr/>
        </p:nvSpPr>
        <p:spPr>
          <a:xfrm>
            <a:off x="1257300" y="2950845"/>
            <a:ext cx="16002000" cy="1055370"/>
          </a:xfrm>
          <a:prstGeom prst="rect">
            <a:avLst/>
          </a:prstGeom>
        </p:spPr>
        <p:txBody>
          <a:bodyPr lIns="0" tIns="0" rIns="0" bIns="0" rtlCol="0" anchor="t">
            <a:spAutoFit/>
          </a:bodyPr>
          <a:lstStyle/>
          <a:p>
            <a:pPr algn="l">
              <a:lnSpc>
                <a:spcPts val="4200"/>
              </a:lnSpc>
            </a:pPr>
            <a:r>
              <a:rPr lang="en-US" sz="2800">
                <a:solidFill>
                  <a:srgbClr val="000000"/>
                </a:solidFill>
                <a:latin typeface="Raleway"/>
                <a:ea typeface="Raleway"/>
                <a:cs typeface="Raleway"/>
                <a:sym typeface="Raleway"/>
              </a:rPr>
              <a:t>Parents might not realise how </a:t>
            </a:r>
            <a:r>
              <a:rPr lang="en-US" sz="2800" b="1">
                <a:solidFill>
                  <a:srgbClr val="00B0F0"/>
                </a:solidFill>
                <a:latin typeface="Raleway Bold"/>
                <a:ea typeface="Raleway Bold"/>
                <a:cs typeface="Raleway Bold"/>
                <a:sym typeface="Raleway Bold"/>
              </a:rPr>
              <a:t>small things can make a big difference</a:t>
            </a:r>
            <a:r>
              <a:rPr lang="en-US" sz="2800">
                <a:solidFill>
                  <a:srgbClr val="000000"/>
                </a:solidFill>
                <a:latin typeface="Raleway"/>
                <a:ea typeface="Raleway"/>
                <a:cs typeface="Raleway"/>
                <a:sym typeface="Raleway"/>
              </a:rPr>
              <a:t> to their babies' health and happiness. One way to explain this to families is through a </a:t>
            </a:r>
            <a:r>
              <a:rPr lang="en-US" sz="2800" b="1">
                <a:solidFill>
                  <a:srgbClr val="00B0F0"/>
                </a:solidFill>
                <a:latin typeface="Raleway Bold"/>
                <a:ea typeface="Raleway Bold"/>
                <a:cs typeface="Raleway Bold"/>
                <a:sym typeface="Raleway Bold"/>
              </a:rPr>
              <a:t>visual metaphor.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BONDING - for Settings </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225167" y="8431431"/>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p:cNvSpPr/>
          <p:nvPr/>
        </p:nvSpPr>
        <p:spPr>
          <a:xfrm>
            <a:off x="11339500" y="2783243"/>
            <a:ext cx="5919800" cy="3182961"/>
          </a:xfrm>
          <a:custGeom>
            <a:avLst/>
            <a:gdLst/>
            <a:ahLst/>
            <a:cxnLst/>
            <a:rect l="l" t="t" r="r" b="b"/>
            <a:pathLst>
              <a:path w="5919800" h="3182961">
                <a:moveTo>
                  <a:pt x="0" y="0"/>
                </a:moveTo>
                <a:lnTo>
                  <a:pt x="5919800" y="0"/>
                </a:lnTo>
                <a:lnTo>
                  <a:pt x="5919800" y="3182961"/>
                </a:lnTo>
                <a:lnTo>
                  <a:pt x="0" y="3182961"/>
                </a:lnTo>
                <a:lnTo>
                  <a:pt x="0" y="0"/>
                </a:lnTo>
                <a:close/>
              </a:path>
            </a:pathLst>
          </a:custGeom>
          <a:blipFill>
            <a:blip r:embed="rId5"/>
            <a:stretch>
              <a:fillRect t="-331" b="-331"/>
            </a:stretch>
          </a:blipFill>
          <a:ln w="114300" cap="sq">
            <a:solidFill>
              <a:srgbClr val="EF509C"/>
            </a:solidFill>
            <a:prstDash val="solid"/>
            <a:miter/>
          </a:ln>
        </p:spPr>
        <p:txBody>
          <a:bodyPr/>
          <a:lstStyle/>
          <a:p>
            <a:endParaRPr lang="en-GB"/>
          </a:p>
        </p:txBody>
      </p:sp>
      <p:sp>
        <p:nvSpPr>
          <p:cNvPr id="10" name="Freeform 10">
            <a:hlinkClick r:id="rId6" tooltip="https://www.bbc.co.uk/tiny-happy-people/articles/zs9q6rd"/>
          </p:cNvPr>
          <p:cNvSpPr/>
          <p:nvPr/>
        </p:nvSpPr>
        <p:spPr>
          <a:xfrm>
            <a:off x="9931941" y="5143500"/>
            <a:ext cx="4663334" cy="3392576"/>
          </a:xfrm>
          <a:custGeom>
            <a:avLst/>
            <a:gdLst/>
            <a:ahLst/>
            <a:cxnLst/>
            <a:rect l="l" t="t" r="r" b="b"/>
            <a:pathLst>
              <a:path w="4663334" h="3392576">
                <a:moveTo>
                  <a:pt x="0" y="0"/>
                </a:moveTo>
                <a:lnTo>
                  <a:pt x="4663335" y="0"/>
                </a:lnTo>
                <a:lnTo>
                  <a:pt x="4663335" y="3392576"/>
                </a:lnTo>
                <a:lnTo>
                  <a:pt x="0" y="3392576"/>
                </a:lnTo>
                <a:lnTo>
                  <a:pt x="0" y="0"/>
                </a:lnTo>
                <a:close/>
              </a:path>
            </a:pathLst>
          </a:custGeom>
          <a:blipFill>
            <a:blip r:embed="rId7"/>
            <a:stretch>
              <a:fillRect/>
            </a:stretch>
          </a:blipFill>
          <a:ln w="85725" cap="sq">
            <a:solidFill>
              <a:srgbClr val="00B0F0"/>
            </a:solidFill>
            <a:prstDash val="solid"/>
            <a:miter/>
          </a:ln>
        </p:spPr>
        <p:txBody>
          <a:bodyPr/>
          <a:lstStyle/>
          <a:p>
            <a:endParaRPr lang="en-GB"/>
          </a:p>
        </p:txBody>
      </p:sp>
      <p:sp>
        <p:nvSpPr>
          <p:cNvPr id="11" name="Freeform 11"/>
          <p:cNvSpPr/>
          <p:nvPr/>
        </p:nvSpPr>
        <p:spPr>
          <a:xfrm>
            <a:off x="13203722" y="5749024"/>
            <a:ext cx="4668421" cy="3937509"/>
          </a:xfrm>
          <a:custGeom>
            <a:avLst/>
            <a:gdLst/>
            <a:ahLst/>
            <a:cxnLst/>
            <a:rect l="l" t="t" r="r" b="b"/>
            <a:pathLst>
              <a:path w="4668421" h="3937509">
                <a:moveTo>
                  <a:pt x="0" y="0"/>
                </a:moveTo>
                <a:lnTo>
                  <a:pt x="4668421" y="0"/>
                </a:lnTo>
                <a:lnTo>
                  <a:pt x="4668421" y="3937509"/>
                </a:lnTo>
                <a:lnTo>
                  <a:pt x="0" y="3937509"/>
                </a:lnTo>
                <a:lnTo>
                  <a:pt x="0" y="0"/>
                </a:lnTo>
                <a:close/>
              </a:path>
            </a:pathLst>
          </a:custGeom>
          <a:blipFill>
            <a:blip r:embed="rId8"/>
            <a:stretch>
              <a:fillRect b="-1667"/>
            </a:stretch>
          </a:blipFill>
          <a:ln w="95250" cap="sq">
            <a:solidFill>
              <a:srgbClr val="FAD430"/>
            </a:solidFill>
            <a:prstDash val="solid"/>
            <a:miter/>
          </a:ln>
        </p:spPr>
        <p:txBody>
          <a:bodyPr/>
          <a:lstStyle/>
          <a:p>
            <a:endParaRPr lang="en-GB"/>
          </a:p>
        </p:txBody>
      </p:sp>
      <p:sp>
        <p:nvSpPr>
          <p:cNvPr id="12" name="Freeform 12"/>
          <p:cNvSpPr/>
          <p:nvPr/>
        </p:nvSpPr>
        <p:spPr>
          <a:xfrm rot="-9765692" flipV="1">
            <a:off x="8378940" y="4227963"/>
            <a:ext cx="2252275" cy="1212227"/>
          </a:xfrm>
          <a:custGeom>
            <a:avLst/>
            <a:gdLst/>
            <a:ahLst/>
            <a:cxnLst/>
            <a:rect l="l" t="t" r="r" b="b"/>
            <a:pathLst>
              <a:path w="2252275" h="1212227">
                <a:moveTo>
                  <a:pt x="0" y="1212227"/>
                </a:moveTo>
                <a:lnTo>
                  <a:pt x="2252275" y="1212227"/>
                </a:lnTo>
                <a:lnTo>
                  <a:pt x="2252275" y="0"/>
                </a:lnTo>
                <a:lnTo>
                  <a:pt x="0" y="0"/>
                </a:lnTo>
                <a:lnTo>
                  <a:pt x="0" y="1212227"/>
                </a:lnTo>
                <a:close/>
              </a:path>
            </a:pathLst>
          </a:custGeom>
          <a:blipFill>
            <a:blip r:embed="rId9"/>
            <a:stretch>
              <a:fillRect t="-2707"/>
            </a:stretch>
          </a:blipFill>
        </p:spPr>
        <p:txBody>
          <a:bodyPr/>
          <a:lstStyle/>
          <a:p>
            <a:endParaRPr lang="en-GB"/>
          </a:p>
        </p:txBody>
      </p:sp>
      <p:sp>
        <p:nvSpPr>
          <p:cNvPr id="13" name="TextBox 13"/>
          <p:cNvSpPr txBox="1"/>
          <p:nvPr/>
        </p:nvSpPr>
        <p:spPr>
          <a:xfrm>
            <a:off x="1028700" y="3345912"/>
            <a:ext cx="8275797" cy="4954524"/>
          </a:xfrm>
          <a:prstGeom prst="rect">
            <a:avLst/>
          </a:prstGeom>
        </p:spPr>
        <p:txBody>
          <a:bodyPr lIns="0" tIns="0" rIns="0" bIns="0" rtlCol="0" anchor="t">
            <a:spAutoFit/>
          </a:bodyPr>
          <a:lstStyle/>
          <a:p>
            <a:pPr marL="561341" lvl="1" indent="-280670" algn="l">
              <a:lnSpc>
                <a:spcPts val="2808"/>
              </a:lnSpc>
              <a:buFont typeface="Arial"/>
              <a:buChar char="•"/>
            </a:pPr>
            <a:r>
              <a:rPr lang="en-US" sz="2600" b="1" u="sng">
                <a:solidFill>
                  <a:srgbClr val="00B0F0"/>
                </a:solidFill>
                <a:latin typeface="Raleway Bold"/>
                <a:ea typeface="Raleway Bold"/>
                <a:cs typeface="Raleway Bold"/>
                <a:sym typeface="Raleway Bold"/>
                <a:hlinkClick r:id="rId10" tooltip="https://www.bbc.co.uk/tiny-happy-people/bonding"/>
              </a:rPr>
              <a:t>CBeebies Parenting</a:t>
            </a:r>
            <a:r>
              <a:rPr lang="en-US" sz="2600">
                <a:solidFill>
                  <a:srgbClr val="000000"/>
                </a:solidFill>
                <a:latin typeface="Raleway"/>
                <a:ea typeface="Raleway"/>
                <a:cs typeface="Raleway"/>
                <a:sym typeface="Raleway"/>
              </a:rPr>
              <a:t>, also known as Tiny Happy People, offers </a:t>
            </a:r>
            <a:r>
              <a:rPr lang="en-US" sz="2600" b="1">
                <a:solidFill>
                  <a:srgbClr val="EF509C"/>
                </a:solidFill>
                <a:latin typeface="Raleway Bold"/>
                <a:ea typeface="Raleway Bold"/>
                <a:cs typeface="Raleway Bold"/>
                <a:sym typeface="Raleway Bold"/>
              </a:rPr>
              <a:t>practical advice and fun ideas</a:t>
            </a:r>
            <a:r>
              <a:rPr lang="en-US" sz="2600">
                <a:solidFill>
                  <a:srgbClr val="000000"/>
                </a:solidFill>
                <a:latin typeface="Raleway"/>
                <a:ea typeface="Raleway"/>
                <a:cs typeface="Raleway"/>
                <a:sym typeface="Raleway"/>
              </a:rPr>
              <a:t> to help families strengthen their bonds during the early years. </a:t>
            </a:r>
          </a:p>
          <a:p>
            <a:pPr algn="l">
              <a:lnSpc>
                <a:spcPts val="2808"/>
              </a:lnSpc>
            </a:pPr>
            <a:endParaRPr lang="en-US" sz="2600">
              <a:solidFill>
                <a:srgbClr val="000000"/>
              </a:solidFill>
              <a:latin typeface="Raleway"/>
              <a:ea typeface="Raleway"/>
              <a:cs typeface="Raleway"/>
              <a:sym typeface="Raleway"/>
            </a:endParaRPr>
          </a:p>
          <a:p>
            <a:pPr marL="561341" lvl="1" indent="-280670" algn="l">
              <a:lnSpc>
                <a:spcPts val="2808"/>
              </a:lnSpc>
              <a:buFont typeface="Arial"/>
              <a:buChar char="•"/>
            </a:pPr>
            <a:r>
              <a:rPr lang="en-US" sz="2600">
                <a:solidFill>
                  <a:srgbClr val="000000"/>
                </a:solidFill>
                <a:latin typeface="Raleway"/>
                <a:ea typeface="Raleway"/>
                <a:cs typeface="Raleway"/>
                <a:sym typeface="Raleway"/>
              </a:rPr>
              <a:t>CBeebies Parenting aims to help parents navigate key challenges, and it also has specific advice on how early years practitioners can use the site. </a:t>
            </a:r>
          </a:p>
          <a:p>
            <a:pPr algn="l">
              <a:lnSpc>
                <a:spcPts val="2808"/>
              </a:lnSpc>
            </a:pPr>
            <a:endParaRPr lang="en-US" sz="2600">
              <a:solidFill>
                <a:srgbClr val="000000"/>
              </a:solidFill>
              <a:latin typeface="Raleway"/>
              <a:ea typeface="Raleway"/>
              <a:cs typeface="Raleway"/>
              <a:sym typeface="Raleway"/>
            </a:endParaRPr>
          </a:p>
          <a:p>
            <a:pPr marL="561341" lvl="1" indent="-280670" algn="l">
              <a:lnSpc>
                <a:spcPts val="2808"/>
              </a:lnSpc>
              <a:buFont typeface="Arial"/>
              <a:buChar char="•"/>
            </a:pPr>
            <a:r>
              <a:rPr lang="en-US" sz="2600">
                <a:solidFill>
                  <a:srgbClr val="000000"/>
                </a:solidFill>
                <a:latin typeface="Raleway"/>
                <a:ea typeface="Raleway"/>
                <a:cs typeface="Raleway"/>
                <a:sym typeface="Raleway"/>
              </a:rPr>
              <a:t>Their resources include videos and blog posts packed with expert tips, such as ways to make storytime more interactive, encourage play that builds emotional connection, and create calm routines for bedtime. </a:t>
            </a:r>
          </a:p>
        </p:txBody>
      </p:sp>
      <p:sp>
        <p:nvSpPr>
          <p:cNvPr id="14" name="Freeform 14"/>
          <p:cNvSpPr/>
          <p:nvPr/>
        </p:nvSpPr>
        <p:spPr>
          <a:xfrm>
            <a:off x="10200426" y="7744684"/>
            <a:ext cx="1119646" cy="1111503"/>
          </a:xfrm>
          <a:custGeom>
            <a:avLst/>
            <a:gdLst/>
            <a:ahLst/>
            <a:cxnLst/>
            <a:rect l="l" t="t" r="r" b="b"/>
            <a:pathLst>
              <a:path w="1119646" h="1111503">
                <a:moveTo>
                  <a:pt x="0" y="0"/>
                </a:moveTo>
                <a:lnTo>
                  <a:pt x="1119647" y="0"/>
                </a:lnTo>
                <a:lnTo>
                  <a:pt x="1119647" y="1111504"/>
                </a:lnTo>
                <a:lnTo>
                  <a:pt x="0" y="1111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BONDING  - for Settings</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grpSp>
        <p:nvGrpSpPr>
          <p:cNvPr id="7" name="Group 7"/>
          <p:cNvGrpSpPr>
            <a:grpSpLocks noChangeAspect="1"/>
          </p:cNvGrpSpPr>
          <p:nvPr/>
        </p:nvGrpSpPr>
        <p:grpSpPr>
          <a:xfrm>
            <a:off x="225167" y="8431431"/>
            <a:ext cx="1607067" cy="1607067"/>
            <a:chOff x="0" y="0"/>
            <a:chExt cx="2551318" cy="2551318"/>
          </a:xfrm>
        </p:grpSpPr>
        <p:sp>
          <p:nvSpPr>
            <p:cNvPr id="8" name="Freeform 8"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4"/>
              <a:stretch>
                <a:fillRect/>
              </a:stretch>
            </a:blipFill>
          </p:spPr>
          <p:txBody>
            <a:bodyPr/>
            <a:lstStyle/>
            <a:p>
              <a:endParaRPr lang="en-GB"/>
            </a:p>
          </p:txBody>
        </p:sp>
      </p:grpSp>
      <p:sp>
        <p:nvSpPr>
          <p:cNvPr id="9" name="Freeform 9"/>
          <p:cNvSpPr/>
          <p:nvPr/>
        </p:nvSpPr>
        <p:spPr>
          <a:xfrm>
            <a:off x="11101665" y="3158046"/>
            <a:ext cx="5929035" cy="2430904"/>
          </a:xfrm>
          <a:custGeom>
            <a:avLst/>
            <a:gdLst/>
            <a:ahLst/>
            <a:cxnLst/>
            <a:rect l="l" t="t" r="r" b="b"/>
            <a:pathLst>
              <a:path w="5929035" h="2430904">
                <a:moveTo>
                  <a:pt x="0" y="0"/>
                </a:moveTo>
                <a:lnTo>
                  <a:pt x="5929035" y="0"/>
                </a:lnTo>
                <a:lnTo>
                  <a:pt x="5929035" y="2430904"/>
                </a:lnTo>
                <a:lnTo>
                  <a:pt x="0" y="2430904"/>
                </a:lnTo>
                <a:lnTo>
                  <a:pt x="0" y="0"/>
                </a:lnTo>
                <a:close/>
              </a:path>
            </a:pathLst>
          </a:custGeom>
          <a:blipFill>
            <a:blip r:embed="rId5"/>
            <a:stretch>
              <a:fillRect/>
            </a:stretch>
          </a:blipFill>
          <a:ln w="95250" cap="sq">
            <a:solidFill>
              <a:srgbClr val="00B0F0"/>
            </a:solidFill>
            <a:prstDash val="solid"/>
            <a:miter/>
          </a:ln>
        </p:spPr>
        <p:txBody>
          <a:bodyPr/>
          <a:lstStyle/>
          <a:p>
            <a:endParaRPr lang="en-GB"/>
          </a:p>
        </p:txBody>
      </p:sp>
      <p:sp>
        <p:nvSpPr>
          <p:cNvPr id="10" name="Freeform 10"/>
          <p:cNvSpPr/>
          <p:nvPr/>
        </p:nvSpPr>
        <p:spPr>
          <a:xfrm>
            <a:off x="14406172" y="5143500"/>
            <a:ext cx="3256145" cy="3116902"/>
          </a:xfrm>
          <a:custGeom>
            <a:avLst/>
            <a:gdLst/>
            <a:ahLst/>
            <a:cxnLst/>
            <a:rect l="l" t="t" r="r" b="b"/>
            <a:pathLst>
              <a:path w="3256145" h="3116902">
                <a:moveTo>
                  <a:pt x="0" y="0"/>
                </a:moveTo>
                <a:lnTo>
                  <a:pt x="3256145" y="0"/>
                </a:lnTo>
                <a:lnTo>
                  <a:pt x="3256145" y="3116902"/>
                </a:lnTo>
                <a:lnTo>
                  <a:pt x="0" y="3116902"/>
                </a:lnTo>
                <a:lnTo>
                  <a:pt x="0" y="0"/>
                </a:lnTo>
                <a:close/>
              </a:path>
            </a:pathLst>
          </a:custGeom>
          <a:blipFill>
            <a:blip r:embed="rId6"/>
            <a:stretch>
              <a:fillRect/>
            </a:stretch>
          </a:blipFill>
          <a:ln w="95250" cap="sq">
            <a:solidFill>
              <a:srgbClr val="FAD430"/>
            </a:solidFill>
            <a:prstDash val="solid"/>
            <a:miter/>
          </a:ln>
        </p:spPr>
        <p:txBody>
          <a:bodyPr/>
          <a:lstStyle/>
          <a:p>
            <a:endParaRPr lang="en-GB"/>
          </a:p>
        </p:txBody>
      </p:sp>
      <p:sp>
        <p:nvSpPr>
          <p:cNvPr id="11" name="Freeform 11"/>
          <p:cNvSpPr/>
          <p:nvPr/>
        </p:nvSpPr>
        <p:spPr>
          <a:xfrm>
            <a:off x="11275878" y="4797264"/>
            <a:ext cx="3502377" cy="5039391"/>
          </a:xfrm>
          <a:custGeom>
            <a:avLst/>
            <a:gdLst/>
            <a:ahLst/>
            <a:cxnLst/>
            <a:rect l="l" t="t" r="r" b="b"/>
            <a:pathLst>
              <a:path w="3502377" h="5039391">
                <a:moveTo>
                  <a:pt x="0" y="0"/>
                </a:moveTo>
                <a:lnTo>
                  <a:pt x="3502377" y="0"/>
                </a:lnTo>
                <a:lnTo>
                  <a:pt x="3502377" y="5039392"/>
                </a:lnTo>
                <a:lnTo>
                  <a:pt x="0" y="5039392"/>
                </a:lnTo>
                <a:lnTo>
                  <a:pt x="0" y="0"/>
                </a:lnTo>
                <a:close/>
              </a:path>
            </a:pathLst>
          </a:custGeom>
          <a:blipFill>
            <a:blip r:embed="rId7"/>
            <a:stretch>
              <a:fillRect/>
            </a:stretch>
          </a:blipFill>
          <a:ln w="95250" cap="sq">
            <a:solidFill>
              <a:srgbClr val="EF509C"/>
            </a:solidFill>
            <a:prstDash val="solid"/>
            <a:miter/>
          </a:ln>
        </p:spPr>
        <p:txBody>
          <a:bodyPr/>
          <a:lstStyle/>
          <a:p>
            <a:endParaRPr lang="en-GB"/>
          </a:p>
        </p:txBody>
      </p:sp>
      <p:sp>
        <p:nvSpPr>
          <p:cNvPr id="12" name="TextBox 12"/>
          <p:cNvSpPr txBox="1"/>
          <p:nvPr/>
        </p:nvSpPr>
        <p:spPr>
          <a:xfrm>
            <a:off x="1257300" y="3298909"/>
            <a:ext cx="8640922" cy="5659374"/>
          </a:xfrm>
          <a:prstGeom prst="rect">
            <a:avLst/>
          </a:prstGeom>
        </p:spPr>
        <p:txBody>
          <a:bodyPr lIns="0" tIns="0" rIns="0" bIns="0" rtlCol="0" anchor="t">
            <a:spAutoFit/>
          </a:bodyPr>
          <a:lstStyle/>
          <a:p>
            <a:pPr marL="561341" lvl="1" indent="-280670" algn="just">
              <a:lnSpc>
                <a:spcPts val="2808"/>
              </a:lnSpc>
              <a:buFont typeface="Arial"/>
              <a:buChar char="•"/>
            </a:pPr>
            <a:r>
              <a:rPr lang="en-US" sz="2600" b="1" u="sng">
                <a:solidFill>
                  <a:srgbClr val="00B0F0"/>
                </a:solidFill>
                <a:latin typeface="Raleway Bold"/>
                <a:ea typeface="Raleway Bold"/>
                <a:cs typeface="Raleway Bold"/>
                <a:sym typeface="Raleway Bold"/>
                <a:hlinkClick r:id="rId8" tooltip="https://story-project.co.uk/bradford-baby-week/"/>
              </a:rPr>
              <a:t>The Story Project</a:t>
            </a:r>
            <a:r>
              <a:rPr lang="en-US" sz="2600">
                <a:solidFill>
                  <a:srgbClr val="000000"/>
                </a:solidFill>
                <a:latin typeface="Raleway"/>
                <a:ea typeface="Raleway"/>
                <a:cs typeface="Raleway"/>
                <a:sym typeface="Raleway"/>
              </a:rPr>
              <a:t> has created a set of bespoke, free resources for Baby Week that families can use at home or practitioners can share. </a:t>
            </a:r>
          </a:p>
          <a:p>
            <a:pPr algn="just">
              <a:lnSpc>
                <a:spcPts val="2808"/>
              </a:lnSpc>
            </a:pPr>
            <a:endParaRPr lang="en-US" sz="2600">
              <a:solidFill>
                <a:srgbClr val="000000"/>
              </a:solidFill>
              <a:latin typeface="Raleway"/>
              <a:ea typeface="Raleway"/>
              <a:cs typeface="Raleway"/>
              <a:sym typeface="Raleway"/>
            </a:endParaRPr>
          </a:p>
          <a:p>
            <a:pPr marL="561341" lvl="1" indent="-280670" algn="just">
              <a:lnSpc>
                <a:spcPts val="2808"/>
              </a:lnSpc>
              <a:buFont typeface="Arial"/>
              <a:buChar char="•"/>
            </a:pPr>
            <a:r>
              <a:rPr lang="en-US" sz="2600">
                <a:solidFill>
                  <a:srgbClr val="000000"/>
                </a:solidFill>
                <a:latin typeface="Raleway"/>
                <a:ea typeface="Raleway"/>
                <a:cs typeface="Raleway"/>
                <a:sym typeface="Raleway"/>
              </a:rPr>
              <a:t>These resources show how </a:t>
            </a:r>
            <a:r>
              <a:rPr lang="en-US" sz="2600" b="1">
                <a:solidFill>
                  <a:srgbClr val="EF509C"/>
                </a:solidFill>
                <a:latin typeface="Raleway Bold"/>
                <a:ea typeface="Raleway Bold"/>
                <a:cs typeface="Raleway Bold"/>
                <a:sym typeface="Raleway Bold"/>
              </a:rPr>
              <a:t>bonding and emotional development</a:t>
            </a:r>
            <a:r>
              <a:rPr lang="en-US" sz="2600">
                <a:solidFill>
                  <a:srgbClr val="000000"/>
                </a:solidFill>
                <a:latin typeface="Raleway"/>
                <a:ea typeface="Raleway"/>
                <a:cs typeface="Raleway"/>
                <a:sym typeface="Raleway"/>
              </a:rPr>
              <a:t> can be supported through stories in a simple, family-friendly way.</a:t>
            </a:r>
          </a:p>
          <a:p>
            <a:pPr algn="just">
              <a:lnSpc>
                <a:spcPts val="2808"/>
              </a:lnSpc>
            </a:pPr>
            <a:endParaRPr lang="en-US" sz="2600">
              <a:solidFill>
                <a:srgbClr val="000000"/>
              </a:solidFill>
              <a:latin typeface="Raleway"/>
              <a:ea typeface="Raleway"/>
              <a:cs typeface="Raleway"/>
              <a:sym typeface="Raleway"/>
            </a:endParaRPr>
          </a:p>
          <a:p>
            <a:pPr marL="561341" lvl="1" indent="-280670" algn="just">
              <a:lnSpc>
                <a:spcPts val="2808"/>
              </a:lnSpc>
              <a:buFont typeface="Arial"/>
              <a:buChar char="•"/>
            </a:pPr>
            <a:r>
              <a:rPr lang="en-US" sz="2600">
                <a:solidFill>
                  <a:srgbClr val="000000"/>
                </a:solidFill>
                <a:latin typeface="Raleway"/>
                <a:ea typeface="Raleway"/>
                <a:cs typeface="Raleway"/>
                <a:sym typeface="Raleway"/>
              </a:rPr>
              <a:t>What’s included:</a:t>
            </a:r>
          </a:p>
          <a:p>
            <a:pPr marL="1122681" lvl="2" indent="-374227" algn="just">
              <a:lnSpc>
                <a:spcPts val="2808"/>
              </a:lnSpc>
              <a:buFont typeface="Arial"/>
              <a:buChar char="⚬"/>
            </a:pPr>
            <a:r>
              <a:rPr lang="en-US" sz="2600">
                <a:solidFill>
                  <a:srgbClr val="000000"/>
                </a:solidFill>
                <a:latin typeface="Raleway"/>
                <a:ea typeface="Raleway"/>
                <a:cs typeface="Raleway"/>
                <a:sym typeface="Raleway"/>
              </a:rPr>
              <a:t>Tips for Families Flyer – quick ideas to make reading fun and meaningful</a:t>
            </a:r>
          </a:p>
          <a:p>
            <a:pPr marL="1122681" lvl="2" indent="-374227" algn="just">
              <a:lnSpc>
                <a:spcPts val="2808"/>
              </a:lnSpc>
              <a:buFont typeface="Arial"/>
              <a:buChar char="⚬"/>
            </a:pPr>
            <a:r>
              <a:rPr lang="en-US" sz="2600">
                <a:solidFill>
                  <a:srgbClr val="000000"/>
                </a:solidFill>
                <a:latin typeface="Raleway"/>
                <a:ea typeface="Raleway"/>
                <a:cs typeface="Raleway"/>
                <a:sym typeface="Raleway"/>
              </a:rPr>
              <a:t>Guided Activity – using The Colour Monster to explore feelings</a:t>
            </a:r>
          </a:p>
          <a:p>
            <a:pPr marL="1122681" lvl="2" indent="-374227" algn="just">
              <a:lnSpc>
                <a:spcPts val="2808"/>
              </a:lnSpc>
              <a:buFont typeface="Arial"/>
              <a:buChar char="⚬"/>
            </a:pPr>
            <a:r>
              <a:rPr lang="en-US" sz="2600">
                <a:solidFill>
                  <a:srgbClr val="000000"/>
                </a:solidFill>
                <a:latin typeface="Raleway"/>
                <a:ea typeface="Raleway"/>
                <a:cs typeface="Raleway"/>
                <a:sym typeface="Raleway"/>
              </a:rPr>
              <a:t>Video – practical advice on getting started with reading together</a:t>
            </a:r>
          </a:p>
          <a:p>
            <a:pPr algn="just">
              <a:lnSpc>
                <a:spcPts val="2808"/>
              </a:lnSpc>
              <a:spcBef>
                <a:spcPct val="0"/>
              </a:spcBef>
            </a:pPr>
            <a:endParaRPr lang="en-US" sz="2600">
              <a:solidFill>
                <a:srgbClr val="000000"/>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7300" y="547688"/>
            <a:ext cx="15773400" cy="2235556"/>
            <a:chOff x="0" y="0"/>
            <a:chExt cx="21031200" cy="2980741"/>
          </a:xfrm>
        </p:grpSpPr>
        <p:sp>
          <p:nvSpPr>
            <p:cNvPr id="3" name="Freeform 3"/>
            <p:cNvSpPr/>
            <p:nvPr/>
          </p:nvSpPr>
          <p:spPr>
            <a:xfrm>
              <a:off x="0" y="0"/>
              <a:ext cx="21031200" cy="2980741"/>
            </a:xfrm>
            <a:custGeom>
              <a:avLst/>
              <a:gdLst/>
              <a:ahLst/>
              <a:cxnLst/>
              <a:rect l="l" t="t" r="r" b="b"/>
              <a:pathLst>
                <a:path w="21031200" h="2980741">
                  <a:moveTo>
                    <a:pt x="0" y="0"/>
                  </a:moveTo>
                  <a:lnTo>
                    <a:pt x="21031200" y="0"/>
                  </a:lnTo>
                  <a:lnTo>
                    <a:pt x="21031200" y="2980741"/>
                  </a:lnTo>
                  <a:lnTo>
                    <a:pt x="0" y="2980741"/>
                  </a:lnTo>
                  <a:close/>
                </a:path>
              </a:pathLst>
            </a:custGeom>
            <a:solidFill>
              <a:srgbClr val="000000">
                <a:alpha val="0"/>
              </a:srgbClr>
            </a:solidFill>
          </p:spPr>
          <p:txBody>
            <a:bodyPr/>
            <a:lstStyle/>
            <a:p>
              <a:endParaRPr lang="en-GB"/>
            </a:p>
          </p:txBody>
        </p:sp>
        <p:sp>
          <p:nvSpPr>
            <p:cNvPr id="4" name="TextBox 4"/>
            <p:cNvSpPr txBox="1"/>
            <p:nvPr/>
          </p:nvSpPr>
          <p:spPr>
            <a:xfrm>
              <a:off x="0" y="66675"/>
              <a:ext cx="21031200" cy="2914066"/>
            </a:xfrm>
            <a:prstGeom prst="rect">
              <a:avLst/>
            </a:prstGeom>
          </p:spPr>
          <p:txBody>
            <a:bodyPr lIns="0" tIns="0" rIns="0" bIns="0" rtlCol="0" anchor="ctr"/>
            <a:lstStyle/>
            <a:p>
              <a:pPr algn="l">
                <a:lnSpc>
                  <a:spcPts val="7128"/>
                </a:lnSpc>
              </a:pPr>
              <a:r>
                <a:rPr lang="en-US" sz="6600" b="1">
                  <a:solidFill>
                    <a:srgbClr val="FAD430"/>
                  </a:solidFill>
                  <a:latin typeface="Raleway Bold"/>
                  <a:ea typeface="Raleway Bold"/>
                  <a:cs typeface="Raleway Bold"/>
                  <a:sym typeface="Raleway Bold"/>
                </a:rPr>
                <a:t>Connecting with your baby through </a:t>
              </a:r>
              <a:r>
                <a:rPr lang="en-US" sz="6600" b="1">
                  <a:solidFill>
                    <a:srgbClr val="EF509C"/>
                  </a:solidFill>
                  <a:latin typeface="Raleway Bold"/>
                  <a:ea typeface="Raleway Bold"/>
                  <a:cs typeface="Raleway Bold"/>
                  <a:sym typeface="Raleway Bold"/>
                </a:rPr>
                <a:t>BONDING - to Share</a:t>
              </a:r>
            </a:p>
          </p:txBody>
        </p:sp>
      </p:grpSp>
      <p:grpSp>
        <p:nvGrpSpPr>
          <p:cNvPr id="5" name="Group 5"/>
          <p:cNvGrpSpPr>
            <a:grpSpLocks noChangeAspect="1"/>
          </p:cNvGrpSpPr>
          <p:nvPr/>
        </p:nvGrpSpPr>
        <p:grpSpPr>
          <a:xfrm>
            <a:off x="15881033" y="71956"/>
            <a:ext cx="2299333" cy="1913488"/>
            <a:chOff x="0" y="0"/>
            <a:chExt cx="4440918" cy="3695700"/>
          </a:xfrm>
        </p:grpSpPr>
        <p:sp>
          <p:nvSpPr>
            <p:cNvPr id="6" name="Freeform 6" descr="Community Health Development ..."/>
            <p:cNvSpPr/>
            <p:nvPr/>
          </p:nvSpPr>
          <p:spPr>
            <a:xfrm>
              <a:off x="0" y="0"/>
              <a:ext cx="4440936" cy="3695700"/>
            </a:xfrm>
            <a:custGeom>
              <a:avLst/>
              <a:gdLst/>
              <a:ahLst/>
              <a:cxnLst/>
              <a:rect l="l" t="t" r="r" b="b"/>
              <a:pathLst>
                <a:path w="4440936" h="3695700">
                  <a:moveTo>
                    <a:pt x="0" y="0"/>
                  </a:moveTo>
                  <a:lnTo>
                    <a:pt x="4440936" y="0"/>
                  </a:lnTo>
                  <a:lnTo>
                    <a:pt x="4440936" y="3695700"/>
                  </a:lnTo>
                  <a:lnTo>
                    <a:pt x="0" y="3695700"/>
                  </a:lnTo>
                  <a:lnTo>
                    <a:pt x="0" y="0"/>
                  </a:lnTo>
                  <a:close/>
                </a:path>
              </a:pathLst>
            </a:custGeom>
            <a:blipFill>
              <a:blip r:embed="rId3"/>
              <a:stretch>
                <a:fillRect r="-11102"/>
              </a:stretch>
            </a:blipFill>
          </p:spPr>
          <p:txBody>
            <a:bodyPr/>
            <a:lstStyle/>
            <a:p>
              <a:endParaRPr lang="en-GB"/>
            </a:p>
          </p:txBody>
        </p:sp>
      </p:grpSp>
      <p:sp>
        <p:nvSpPr>
          <p:cNvPr id="7" name="Freeform 7">
            <a:hlinkClick r:id="rId4" tooltip="https://www.betterstartbradford.org.uk/biglittlemoments/"/>
          </p:cNvPr>
          <p:cNvSpPr/>
          <p:nvPr/>
        </p:nvSpPr>
        <p:spPr>
          <a:xfrm>
            <a:off x="1257300" y="3193460"/>
            <a:ext cx="4820838" cy="2729800"/>
          </a:xfrm>
          <a:custGeom>
            <a:avLst/>
            <a:gdLst/>
            <a:ahLst/>
            <a:cxnLst/>
            <a:rect l="l" t="t" r="r" b="b"/>
            <a:pathLst>
              <a:path w="4820838" h="2729800">
                <a:moveTo>
                  <a:pt x="0" y="0"/>
                </a:moveTo>
                <a:lnTo>
                  <a:pt x="4820838" y="0"/>
                </a:lnTo>
                <a:lnTo>
                  <a:pt x="4820838" y="2729800"/>
                </a:lnTo>
                <a:lnTo>
                  <a:pt x="0" y="2729800"/>
                </a:lnTo>
                <a:lnTo>
                  <a:pt x="0" y="0"/>
                </a:lnTo>
                <a:close/>
              </a:path>
            </a:pathLst>
          </a:custGeom>
          <a:blipFill>
            <a:blip r:embed="rId5"/>
            <a:stretch>
              <a:fillRect/>
            </a:stretch>
          </a:blipFill>
          <a:ln w="95250" cap="sq">
            <a:solidFill>
              <a:srgbClr val="EF509C"/>
            </a:solidFill>
            <a:prstDash val="solid"/>
            <a:miter/>
          </a:ln>
        </p:spPr>
        <p:txBody>
          <a:bodyPr/>
          <a:lstStyle/>
          <a:p>
            <a:endParaRPr lang="en-GB"/>
          </a:p>
        </p:txBody>
      </p:sp>
      <p:sp>
        <p:nvSpPr>
          <p:cNvPr id="8" name="Freeform 8">
            <a:hlinkClick r:id="rId6" tooltip="https://www.betterstartbradford.org.uk/moments-that-matter/"/>
          </p:cNvPr>
          <p:cNvSpPr/>
          <p:nvPr/>
        </p:nvSpPr>
        <p:spPr>
          <a:xfrm>
            <a:off x="2568055" y="6432123"/>
            <a:ext cx="3510084" cy="3110812"/>
          </a:xfrm>
          <a:custGeom>
            <a:avLst/>
            <a:gdLst/>
            <a:ahLst/>
            <a:cxnLst/>
            <a:rect l="l" t="t" r="r" b="b"/>
            <a:pathLst>
              <a:path w="3510084" h="3110812">
                <a:moveTo>
                  <a:pt x="0" y="0"/>
                </a:moveTo>
                <a:lnTo>
                  <a:pt x="3510083" y="0"/>
                </a:lnTo>
                <a:lnTo>
                  <a:pt x="3510083" y="3110812"/>
                </a:lnTo>
                <a:lnTo>
                  <a:pt x="0" y="3110812"/>
                </a:lnTo>
                <a:lnTo>
                  <a:pt x="0" y="0"/>
                </a:lnTo>
                <a:close/>
              </a:path>
            </a:pathLst>
          </a:custGeom>
          <a:blipFill>
            <a:blip r:embed="rId7"/>
            <a:stretch>
              <a:fillRect/>
            </a:stretch>
          </a:blipFill>
          <a:ln w="95250" cap="sq">
            <a:solidFill>
              <a:srgbClr val="00B0F0"/>
            </a:solidFill>
            <a:prstDash val="solid"/>
            <a:miter/>
          </a:ln>
        </p:spPr>
        <p:txBody>
          <a:bodyPr/>
          <a:lstStyle/>
          <a:p>
            <a:endParaRPr lang="en-GB"/>
          </a:p>
        </p:txBody>
      </p:sp>
      <p:sp>
        <p:nvSpPr>
          <p:cNvPr id="9" name="Freeform 9"/>
          <p:cNvSpPr/>
          <p:nvPr/>
        </p:nvSpPr>
        <p:spPr>
          <a:xfrm>
            <a:off x="5518315" y="5320620"/>
            <a:ext cx="1119646" cy="1111503"/>
          </a:xfrm>
          <a:custGeom>
            <a:avLst/>
            <a:gdLst/>
            <a:ahLst/>
            <a:cxnLst/>
            <a:rect l="l" t="t" r="r" b="b"/>
            <a:pathLst>
              <a:path w="1119646" h="1111503">
                <a:moveTo>
                  <a:pt x="0" y="0"/>
                </a:moveTo>
                <a:lnTo>
                  <a:pt x="1119646" y="0"/>
                </a:lnTo>
                <a:lnTo>
                  <a:pt x="1119646" y="1111503"/>
                </a:lnTo>
                <a:lnTo>
                  <a:pt x="0" y="1111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5518315" y="8431431"/>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1" name="Group 11"/>
          <p:cNvGrpSpPr>
            <a:grpSpLocks noChangeAspect="1"/>
          </p:cNvGrpSpPr>
          <p:nvPr/>
        </p:nvGrpSpPr>
        <p:grpSpPr>
          <a:xfrm>
            <a:off x="225167" y="8431431"/>
            <a:ext cx="1607067" cy="1607067"/>
            <a:chOff x="0" y="0"/>
            <a:chExt cx="2551318" cy="2551318"/>
          </a:xfrm>
        </p:grpSpPr>
        <p:sp>
          <p:nvSpPr>
            <p:cNvPr id="12" name="Freeform 12" descr="Bradford - Baby Week"/>
            <p:cNvSpPr/>
            <p:nvPr/>
          </p:nvSpPr>
          <p:spPr>
            <a:xfrm>
              <a:off x="0" y="0"/>
              <a:ext cx="2551303" cy="2551303"/>
            </a:xfrm>
            <a:custGeom>
              <a:avLst/>
              <a:gdLst/>
              <a:ahLst/>
              <a:cxnLst/>
              <a:rect l="l" t="t" r="r" b="b"/>
              <a:pathLst>
                <a:path w="2551303" h="2551303">
                  <a:moveTo>
                    <a:pt x="0" y="0"/>
                  </a:moveTo>
                  <a:lnTo>
                    <a:pt x="2551303" y="0"/>
                  </a:lnTo>
                  <a:lnTo>
                    <a:pt x="2551303" y="2551303"/>
                  </a:lnTo>
                  <a:lnTo>
                    <a:pt x="0" y="2551303"/>
                  </a:lnTo>
                  <a:lnTo>
                    <a:pt x="0" y="0"/>
                  </a:lnTo>
                  <a:close/>
                </a:path>
              </a:pathLst>
            </a:custGeom>
            <a:blipFill>
              <a:blip r:embed="rId10"/>
              <a:stretch>
                <a:fillRect/>
              </a:stretch>
            </a:blipFill>
          </p:spPr>
          <p:txBody>
            <a:bodyPr/>
            <a:lstStyle/>
            <a:p>
              <a:endParaRPr lang="en-GB"/>
            </a:p>
          </p:txBody>
        </p:sp>
      </p:grpSp>
      <p:sp>
        <p:nvSpPr>
          <p:cNvPr id="13" name="Freeform 13">
            <a:hlinkClick r:id="rId11" tooltip="https://www.bbc.co.uk/tiny-happy-people"/>
          </p:cNvPr>
          <p:cNvSpPr/>
          <p:nvPr/>
        </p:nvSpPr>
        <p:spPr>
          <a:xfrm>
            <a:off x="7475456" y="3193460"/>
            <a:ext cx="4152040" cy="6040710"/>
          </a:xfrm>
          <a:custGeom>
            <a:avLst/>
            <a:gdLst/>
            <a:ahLst/>
            <a:cxnLst/>
            <a:rect l="l" t="t" r="r" b="b"/>
            <a:pathLst>
              <a:path w="4152040" h="6040710">
                <a:moveTo>
                  <a:pt x="0" y="0"/>
                </a:moveTo>
                <a:lnTo>
                  <a:pt x="4152041" y="0"/>
                </a:lnTo>
                <a:lnTo>
                  <a:pt x="4152041" y="6040710"/>
                </a:lnTo>
                <a:lnTo>
                  <a:pt x="0" y="6040710"/>
                </a:lnTo>
                <a:lnTo>
                  <a:pt x="0" y="0"/>
                </a:lnTo>
                <a:close/>
              </a:path>
            </a:pathLst>
          </a:custGeom>
          <a:blipFill>
            <a:blip r:embed="rId12"/>
            <a:stretch>
              <a:fillRect l="-2011" r="-2011"/>
            </a:stretch>
          </a:blipFill>
          <a:ln w="95250" cap="sq">
            <a:solidFill>
              <a:srgbClr val="FAD430"/>
            </a:solidFill>
            <a:prstDash val="solid"/>
            <a:miter/>
          </a:ln>
        </p:spPr>
        <p:txBody>
          <a:bodyPr/>
          <a:lstStyle/>
          <a:p>
            <a:endParaRPr lang="en-GB"/>
          </a:p>
        </p:txBody>
      </p:sp>
      <p:sp>
        <p:nvSpPr>
          <p:cNvPr id="14" name="Freeform 14"/>
          <p:cNvSpPr/>
          <p:nvPr/>
        </p:nvSpPr>
        <p:spPr>
          <a:xfrm>
            <a:off x="10906490" y="8431431"/>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a:hlinkClick r:id="rId13" tooltip="https://centreforearlychildhood.org/help-resources/the-explainer-series/"/>
          </p:cNvPr>
          <p:cNvSpPr/>
          <p:nvPr/>
        </p:nvSpPr>
        <p:spPr>
          <a:xfrm>
            <a:off x="12863631" y="3310290"/>
            <a:ext cx="4123005" cy="5807050"/>
          </a:xfrm>
          <a:custGeom>
            <a:avLst/>
            <a:gdLst/>
            <a:ahLst/>
            <a:cxnLst/>
            <a:rect l="l" t="t" r="r" b="b"/>
            <a:pathLst>
              <a:path w="4123005" h="5807050">
                <a:moveTo>
                  <a:pt x="0" y="0"/>
                </a:moveTo>
                <a:lnTo>
                  <a:pt x="4123005" y="0"/>
                </a:lnTo>
                <a:lnTo>
                  <a:pt x="4123005" y="5807050"/>
                </a:lnTo>
                <a:lnTo>
                  <a:pt x="0" y="5807050"/>
                </a:lnTo>
                <a:lnTo>
                  <a:pt x="0" y="0"/>
                </a:lnTo>
                <a:close/>
              </a:path>
            </a:pathLst>
          </a:custGeom>
          <a:blipFill>
            <a:blip r:embed="rId14"/>
            <a:stretch>
              <a:fillRect/>
            </a:stretch>
          </a:blipFill>
          <a:ln w="95250" cap="sq">
            <a:solidFill>
              <a:srgbClr val="EF509C"/>
            </a:solidFill>
            <a:prstDash val="solid"/>
            <a:miter/>
          </a:ln>
        </p:spPr>
        <p:txBody>
          <a:bodyPr/>
          <a:lstStyle/>
          <a:p>
            <a:endParaRPr lang="en-GB"/>
          </a:p>
        </p:txBody>
      </p:sp>
      <p:sp>
        <p:nvSpPr>
          <p:cNvPr id="16" name="Freeform 16"/>
          <p:cNvSpPr/>
          <p:nvPr/>
        </p:nvSpPr>
        <p:spPr>
          <a:xfrm>
            <a:off x="16139654" y="8431431"/>
            <a:ext cx="1119646" cy="1111503"/>
          </a:xfrm>
          <a:custGeom>
            <a:avLst/>
            <a:gdLst/>
            <a:ahLst/>
            <a:cxnLst/>
            <a:rect l="l" t="t" r="r" b="b"/>
            <a:pathLst>
              <a:path w="1119646" h="1111503">
                <a:moveTo>
                  <a:pt x="0" y="0"/>
                </a:moveTo>
                <a:lnTo>
                  <a:pt x="1119646" y="0"/>
                </a:lnTo>
                <a:lnTo>
                  <a:pt x="1119646" y="1111504"/>
                </a:lnTo>
                <a:lnTo>
                  <a:pt x="0" y="1111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1875</Words>
  <Application>Microsoft Office PowerPoint</Application>
  <PresentationFormat>Custom</PresentationFormat>
  <Paragraphs>233</Paragraphs>
  <Slides>26</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Raleway</vt:lpstr>
      <vt:lpstr>Arial</vt:lpstr>
      <vt:lpstr>Calibri</vt:lpstr>
      <vt:lpstr>Raleway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Your Own Baby Week To Life.pptx</dc:title>
  <dc:creator>Lydia Carter</dc:creator>
  <cp:lastModifiedBy>Lydia Carter</cp:lastModifiedBy>
  <cp:revision>6</cp:revision>
  <dcterms:created xsi:type="dcterms:W3CDTF">2006-08-16T00:00:00Z</dcterms:created>
  <dcterms:modified xsi:type="dcterms:W3CDTF">2025-11-13T16:31:54Z</dcterms:modified>
  <dc:identifier>DAGzDj4GOxs</dc:identifier>
</cp:coreProperties>
</file>